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Lst>
  <p:sldSz cy="5143500" cx="9144000"/>
  <p:notesSz cx="6858000" cy="9144000"/>
  <p:embeddedFontLst>
    <p:embeddedFont>
      <p:font typeface="Roboto"/>
      <p:regular r:id="rId102"/>
      <p:bold r:id="rId103"/>
      <p:italic r:id="rId104"/>
      <p:boldItalic r:id="rId105"/>
    </p:embeddedFont>
    <p:embeddedFont>
      <p:font typeface="EB Garamond"/>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A9C837-134C-40CB-B79B-C183612E7265}">
  <a:tblStyle styleId="{CCA9C837-134C-40CB-B79B-C183612E726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2FC"/>
          </a:solidFill>
        </a:fill>
      </a:tcStyle>
    </a:wholeTbl>
    <a:band1H>
      <a:tcTxStyle/>
      <a:tcStyle>
        <a:fill>
          <a:solidFill>
            <a:srgbClr val="CAE4F9"/>
          </a:solidFill>
        </a:fill>
      </a:tcStyle>
    </a:band1H>
    <a:band2H>
      <a:tcTxStyle/>
    </a:band2H>
    <a:band1V>
      <a:tcTxStyle/>
      <a:tcStyle>
        <a:fill>
          <a:solidFill>
            <a:srgbClr val="CAE4F9"/>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875EED9-42AD-4CC6-B58C-3F46B163BAC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4865BF3-C381-4A5B-92A6-54F918F6176B}" styleName="Table_2">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EBGaramond-bold.fntdata"/><Relationship Id="rId106" Type="http://schemas.openxmlformats.org/officeDocument/2006/relationships/font" Target="fonts/EBGaramond-regular.fntdata"/><Relationship Id="rId105" Type="http://schemas.openxmlformats.org/officeDocument/2006/relationships/font" Target="fonts/Roboto-boldItalic.fntdata"/><Relationship Id="rId104" Type="http://schemas.openxmlformats.org/officeDocument/2006/relationships/font" Target="fonts/Roboto-italic.fntdata"/><Relationship Id="rId109" Type="http://schemas.openxmlformats.org/officeDocument/2006/relationships/font" Target="fonts/EBGaramond-boldItalic.fntdata"/><Relationship Id="rId108" Type="http://schemas.openxmlformats.org/officeDocument/2006/relationships/font" Target="fonts/EBGaramon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tanford-cs224w/c-s-use-the-graph-structure-in-your-data-with-prediction-post-processing-ec36adb6d6a1"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chael-bronstein.medium.com/"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494e717cb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1494e717cb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1494e717cb3_0_1: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44" name="Google Shape;144;g1494e717cb3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822a2bfa9_0_51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4822a2bfa9_0_5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8aadc75c8_0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38aadc75c8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40a6f7439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540a6f743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540a6f7439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540a6f7439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8aadc75c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8aadc75c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8aadc75c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8aadc75c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Second or higher order proximity captures the k-hop transition from a node i to a node 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8aadc75c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8aadc75c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Second or higher order proximity captures the k-hop transition from a node i to a node 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822a2bfa9_0_5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4822a2bfa9_0_5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4822a2bfa9_0_51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4822a2bfa9_0_5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405a8522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405a8522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822a2bfa9_0_5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Word2Vec is a shallow, two-layer neural network that is trained to reconstruct linguistic contexts of words. The objective of the word2vec model is to produce word representation (vectors) given a text corpus.</a:t>
            </a:r>
            <a:endParaRPr/>
          </a:p>
        </p:txBody>
      </p:sp>
      <p:sp>
        <p:nvSpPr>
          <p:cNvPr id="255" name="Google Shape;255;g14822a2bfa9_0_5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4822a2bfa9_0_52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4822a2bfa9_0_5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822a2bfa9_0_52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4822a2bfa9_0_5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8aadc75c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8aadc75c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Node2Vec introduces the following formula for determining the probability of moving to the node x given that you were previously at the node v. Where z is the normalization constant, and πvx is the unnormalized transition probability between nodes x and v. Clearly, if there is no edge connecting x and v, then the probability will be 0, but if there is an edge, we identify a normalized probability of going from v to x. The paper states that the easiest way to introduce a bias to influence the random walks would be if there was a weight associated with each edge. However, that wouldn’t work in the case of unweighted networks. To resolve this, the authors introduced a guided random walk governed by two parameters p and q. p indicates the probability of a random walk getting back to the previous node, and q indicates the probability that a random walk can pass through a previously unseen part of the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question: increase the probability to go back to the prevous node or go through new parts of the graph? (local vs global)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4822a2bfa9_0_52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4822a2bfa9_0_5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94e717cb3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https://towardsdatascience.com/complete-guide-to-understanding-node2vec-algorithm-4e9a35e5d147</a:t>
            </a:r>
            <a:endParaRPr/>
          </a:p>
        </p:txBody>
      </p:sp>
      <p:sp>
        <p:nvSpPr>
          <p:cNvPr id="331" name="Google Shape;331;g1494e717cb3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4822a2bfa9_0_52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 address the above problems, edge2vec was developed to consider edge semantics when generating node sequence using a random walk strategy</a:t>
            </a:r>
            <a:endParaRPr/>
          </a:p>
        </p:txBody>
      </p:sp>
      <p:sp>
        <p:nvSpPr>
          <p:cNvPr id="356" name="Google Shape;356;g14822a2bfa9_0_5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4822a2bfa9_0_52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4822a2bfa9_0_5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4822a2bfa9_0_52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4822a2bfa9_0_5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4822a2bfa9_0_53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14822a2bfa9_0_5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405a8522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405a8522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4822a2bfa9_0_53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14822a2bfa9_0_5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8aadc75c8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138aadc75c8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4822a2bfa9_0_54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14822a2bfa9_0_5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4822a2bfa9_0_54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14822a2bfa9_0_5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4822a2bfa9_0_5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g14822a2bfa9_0_55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g14822a2bfa9_0_5559: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643" name="Google Shape;643;g14822a2bfa9_0_55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4822a2bfa9_0_5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14822a2bfa9_0_56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g14822a2bfa9_0_5638: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723" name="Google Shape;723;g14822a2bfa9_0_56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4822a2bfa9_0_5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g14822a2bfa9_0_5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14822a2bfa9_0_565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736" name="Google Shape;736;g14822a2bfa9_0_5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4822a2bfa9_0_5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14822a2bfa9_0_5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14822a2bfa9_0_5689: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776" name="Google Shape;776;g14822a2bfa9_0_5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4822a2bfa9_0_5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g14822a2bfa9_0_57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14822a2bfa9_0_5735: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823" name="Google Shape;823;g14822a2bfa9_0_57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4822a2bfa9_0_5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g14822a2bfa9_0_57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14822a2bfa9_0_5785: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874" name="Google Shape;874;g14822a2bfa9_0_57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405a85224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405a8522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4822a2bfa9_0_5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g14822a2bfa9_0_58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g14822a2bfa9_0_585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940" name="Google Shape;940;g14822a2bfa9_0_58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4822a2bfa9_0_59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g14822a2bfa9_0_59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g14822a2bfa9_0_5916: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007" name="Google Shape;1007;g14822a2bfa9_0_59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4822a2bfa9_0_5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14822a2bfa9_0_59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g14822a2bfa9_0_5936: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028" name="Google Shape;1028;g14822a2bfa9_0_59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4822a2bfa9_0_59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g14822a2bfa9_0_59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g14822a2bfa9_0_5956: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049" name="Google Shape;1049;g14822a2bfa9_0_59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4822a2bfa9_0_59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14822a2bfa9_0_59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g14822a2bfa9_0_5966: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060" name="Google Shape;1060;g14822a2bfa9_0_59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4822a2bfa9_0_59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g14822a2bfa9_0_59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4822a2bfa9_0_5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g14822a2bfa9_0_5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g14822a2bfa9_0_5981: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078" name="Google Shape;1078;g14822a2bfa9_0_5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540a6f743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540a6f74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4822a2bfa9_0_59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14822a2bfa9_0_59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
              <a:t>Spectral analysis of graphs has been useful for graph clustering, community discovery and other mainly unsupervised learning tasks. </a:t>
            </a:r>
            <a:endParaRPr/>
          </a:p>
          <a:p>
            <a:pPr indent="0" lvl="0" marL="0" rtl="0" algn="l">
              <a:spcBef>
                <a:spcPts val="0"/>
              </a:spcBef>
              <a:spcAft>
                <a:spcPts val="0"/>
              </a:spcAft>
              <a:buNone/>
            </a:pPr>
            <a:r>
              <a:rPr lang="it"/>
              <a:t>One of the first variation of the message passing idea comes from Bruna et al. who combined spectral analysis with convolutional neural networks (ConvNets) giving rise to spectral graph convolutional networks.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While “spectral” may sound complicated, for our purpose it’s enough to understand that it simply means decomposing a signal/graph into a combination of simple elements. These simple elements are usually orthogonal, i.e. mutually linearly independent, and therefore form a basis.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When we talk about “spectral” in signal/image processing, we refer to the Fourier Transform, which allows to represent a signal as a sum of “waves”. When we talk about graphs “spectral” implies eigen-decomposition of the graph Laplacian L. You can think of the the graph Laplacian L as an adjacency matrix A normalized in a special way, whereas eigen-decomposition is a way to find those elementary orthogonal components that make up our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Intuitively, the graph Laplacian shows in what directions and how smoothly the “energy” will diffuse over a graph if we put some “potential” in node i.</a:t>
            </a:r>
            <a:endParaRPr/>
          </a:p>
        </p:txBody>
      </p:sp>
      <p:sp>
        <p:nvSpPr>
          <p:cNvPr id="1095" name="Google Shape;1095;g14822a2bfa9_0_5992: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096" name="Google Shape;1096;g14822a2bfa9_0_59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febac81ac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febac81ac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405a85224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405a85224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4822a2bfa9_0_6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g14822a2bfa9_0_60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g14822a2bfa9_0_6001: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113" name="Google Shape;1113;g14822a2bfa9_0_60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4822a2bfa9_0_60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14822a2bfa9_0_60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4822a2bfa9_0_60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g14822a2bfa9_0_60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g14822a2bfa9_0_6019: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133" name="Google Shape;1133;g14822a2bfa9_0_60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4822a2bfa9_0_6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g14822a2bfa9_0_60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g14822a2bfa9_0_6031: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146" name="Google Shape;1146;g14822a2bfa9_0_60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4822a2bfa9_0_60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14822a2bfa9_0_60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g14822a2bfa9_0_604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156" name="Google Shape;1156;g14822a2bfa9_0_60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4822a2bfa9_0_60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g14822a2bfa9_0_60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g14822a2bfa9_0_6074: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191" name="Google Shape;1191;g14822a2bfa9_0_60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4822a2bfa9_0_60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g14822a2bfa9_0_60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4822a2bfa9_0_6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g14822a2bfa9_0_6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4822a2bfa9_0_62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g14822a2bfa9_0_6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552a5db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552a5db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Graph data structures and GNNs are difficult to scale to large data [1, 6] and are sufficiently different from standard supervised learning toolkits that teams would need to undergo a time-consuming and expensive process to adopt them. As a result, even if data does have a clear graph structure, it is often ignored or included in the form of row-level hand-tuned features like node degree or graphlet.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Using a recent graph ML algorithm called Correct &amp; Smooth (C&amp;S) [1], we can rival or outperform GNNs using a post-processing module that sits on top of your existing supervised classifier.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Once we have a predicted probability distribution over classes from a supervised learner, C&amp;S first “corrects” errors on test nodes by using error from predictions on training nodes, and then “smooths” the predictions on the test data by incorporating nearby ground truth training labels.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405a8522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405a8522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552a5db74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552a5db7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Graph data structures and GNNs are difficult to scale to large data [1, 6] and are sufficiently different from standard supervised learning toolkits that teams would need to undergo a time-consuming and expensive process to adopt them. As a result, even if data does have a clear graph structure, it is often ignored or included in the form of row-level hand-tuned features like node degree or graphlet.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Using a recent graph ML algorithm called Correct &amp; Smooth (C&amp;S) [1], we can rival or outperform GNNs using a post-processing module that sits on top of your existing supervised classifier.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Once we have a predicted probability distribution over classes from a supervised learner, C&amp;S first “corrects” errors on test nodes by using error from predictions on training nodes, and then “smooths” the predictions on the test data by incorporating nearby ground truth training labels.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errors on neighboring training nodes can be predictive of the real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it" u="sng">
                <a:solidFill>
                  <a:schemeClr val="hlink"/>
                </a:solidFill>
                <a:hlinkClick r:id="rId2"/>
              </a:rPr>
              <a:t>C&amp;S: Use the graph structure in your data with prediction post-processing | by Andrew Kondrich | Stanford CS224W GraphML Tutorials | Medium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febac81ac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febac81ac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febac81a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febac81a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febac81a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febac81a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 explain a graph, we want to know what are the crucial features or structures in the graph that affect the decisions of a neural network. If a feature is important, then the prediction should be altered largely by removing or replacing this feature with something else. On the other hand, if removing or altering a feature does not affect the prediction outcome, the feature is considered not essential and thus should not be included in the explanation for a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finding a subgraph in the computation graph, that minimizes the difference in the prediction scores using the whole computation graph and the minimal graph.</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4822a2bfa9_0_62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g14822a2bfa9_0_6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4822a2bfa9_0_62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g14822a2bfa9_0_6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14822a2bfa9_0_6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g14822a2bfa9_0_62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it"/>
              <a:t>bottleneck issue</a:t>
            </a:r>
            <a:endParaRPr/>
          </a:p>
          <a:p>
            <a:pPr indent="-171450" lvl="0" marL="171450" rtl="0" algn="l">
              <a:spcBef>
                <a:spcPts val="0"/>
              </a:spcBef>
              <a:spcAft>
                <a:spcPts val="0"/>
              </a:spcAft>
              <a:buClr>
                <a:schemeClr val="dk1"/>
              </a:buClr>
              <a:buSzPts val="1200"/>
              <a:buFont typeface="Calibri"/>
              <a:buChar char="-"/>
            </a:pPr>
            <a:r>
              <a:rPr lang="it"/>
              <a:t>oversmoothing</a:t>
            </a:r>
            <a:endParaRPr/>
          </a:p>
          <a:p>
            <a:pPr indent="-171450" lvl="0" marL="171450" rtl="0" algn="l">
              <a:spcBef>
                <a:spcPts val="0"/>
              </a:spcBef>
              <a:spcAft>
                <a:spcPts val="0"/>
              </a:spcAft>
              <a:buClr>
                <a:schemeClr val="dk1"/>
              </a:buClr>
              <a:buSzPts val="1200"/>
              <a:buFont typeface="Calibri"/>
              <a:buChar char="-"/>
            </a:pPr>
            <a:r>
              <a:rPr lang="it"/>
              <a:t>theoretical limits</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it"/>
              <a:t>Infer structure having only nodes (observing  interactions)</a:t>
            </a:r>
            <a:endParaRPr/>
          </a:p>
          <a:p>
            <a:pPr indent="-171450" lvl="0" marL="171450" rtl="0" algn="l">
              <a:spcBef>
                <a:spcPts val="0"/>
              </a:spcBef>
              <a:spcAft>
                <a:spcPts val="0"/>
              </a:spcAft>
              <a:buClr>
                <a:schemeClr val="dk1"/>
              </a:buClr>
              <a:buSzPts val="1200"/>
              <a:buFont typeface="Calibri"/>
              <a:buChar char="-"/>
            </a:pPr>
            <a:r>
              <a:rPr lang="it"/>
              <a:t>causal discovery</a:t>
            </a:r>
            <a:endParaRPr/>
          </a:p>
        </p:txBody>
      </p:sp>
      <p:sp>
        <p:nvSpPr>
          <p:cNvPr id="1422" name="Google Shape;1422;g14822a2bfa9_0_6283: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423" name="Google Shape;1423;g14822a2bfa9_0_62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4822a2bfa9_0_6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2" name="Google Shape;1432;g14822a2bfa9_0_62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it"/>
              <a:t>bottleneck issue</a:t>
            </a:r>
            <a:endParaRPr/>
          </a:p>
          <a:p>
            <a:pPr indent="-171450" lvl="0" marL="171450" rtl="0" algn="l">
              <a:spcBef>
                <a:spcPts val="0"/>
              </a:spcBef>
              <a:spcAft>
                <a:spcPts val="0"/>
              </a:spcAft>
              <a:buClr>
                <a:schemeClr val="dk1"/>
              </a:buClr>
              <a:buSzPts val="1200"/>
              <a:buFont typeface="Calibri"/>
              <a:buChar char="-"/>
            </a:pPr>
            <a:r>
              <a:rPr lang="it"/>
              <a:t>oversmoothing</a:t>
            </a:r>
            <a:endParaRPr/>
          </a:p>
          <a:p>
            <a:pPr indent="-171450" lvl="0" marL="171450" rtl="0" algn="l">
              <a:spcBef>
                <a:spcPts val="0"/>
              </a:spcBef>
              <a:spcAft>
                <a:spcPts val="0"/>
              </a:spcAft>
              <a:buClr>
                <a:schemeClr val="dk1"/>
              </a:buClr>
              <a:buSzPts val="1200"/>
              <a:buFont typeface="Calibri"/>
              <a:buChar char="-"/>
            </a:pPr>
            <a:r>
              <a:rPr lang="it"/>
              <a:t>theoretical limits</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it"/>
              <a:t>Infer structure having only nodes (observing  interactions)</a:t>
            </a:r>
            <a:endParaRPr/>
          </a:p>
          <a:p>
            <a:pPr indent="-171450" lvl="0" marL="171450" rtl="0" algn="l">
              <a:spcBef>
                <a:spcPts val="0"/>
              </a:spcBef>
              <a:spcAft>
                <a:spcPts val="0"/>
              </a:spcAft>
              <a:buClr>
                <a:schemeClr val="dk1"/>
              </a:buClr>
              <a:buSzPts val="1200"/>
              <a:buFont typeface="Calibri"/>
              <a:buChar char="-"/>
            </a:pPr>
            <a:r>
              <a:rPr lang="it"/>
              <a:t>causal discovery</a:t>
            </a:r>
            <a:endParaRPr/>
          </a:p>
        </p:txBody>
      </p:sp>
      <p:sp>
        <p:nvSpPr>
          <p:cNvPr id="1433" name="Google Shape;1433;g14822a2bfa9_0_6293: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434" name="Google Shape;1434;g14822a2bfa9_0_62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4822a2bfa9_0_6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g14822a2bfa9_0_6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it"/>
              <a:t>bottleneck issue</a:t>
            </a:r>
            <a:endParaRPr/>
          </a:p>
          <a:p>
            <a:pPr indent="-171450" lvl="0" marL="171450" rtl="0" algn="l">
              <a:spcBef>
                <a:spcPts val="0"/>
              </a:spcBef>
              <a:spcAft>
                <a:spcPts val="0"/>
              </a:spcAft>
              <a:buClr>
                <a:schemeClr val="dk1"/>
              </a:buClr>
              <a:buSzPts val="1200"/>
              <a:buFont typeface="Calibri"/>
              <a:buChar char="-"/>
            </a:pPr>
            <a:r>
              <a:rPr lang="it"/>
              <a:t>oversmoothing</a:t>
            </a:r>
            <a:endParaRPr/>
          </a:p>
          <a:p>
            <a:pPr indent="-171450" lvl="0" marL="171450" rtl="0" algn="l">
              <a:spcBef>
                <a:spcPts val="0"/>
              </a:spcBef>
              <a:spcAft>
                <a:spcPts val="0"/>
              </a:spcAft>
              <a:buClr>
                <a:schemeClr val="dk1"/>
              </a:buClr>
              <a:buSzPts val="1200"/>
              <a:buFont typeface="Calibri"/>
              <a:buChar char="-"/>
            </a:pPr>
            <a:r>
              <a:rPr lang="it"/>
              <a:t>theoretical limits</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it"/>
              <a:t>Infer structure having only nodes (observing  interactions)</a:t>
            </a:r>
            <a:endParaRPr/>
          </a:p>
          <a:p>
            <a:pPr indent="-171450" lvl="0" marL="171450" rtl="0" algn="l">
              <a:spcBef>
                <a:spcPts val="0"/>
              </a:spcBef>
              <a:spcAft>
                <a:spcPts val="0"/>
              </a:spcAft>
              <a:buClr>
                <a:schemeClr val="dk1"/>
              </a:buClr>
              <a:buSzPts val="1200"/>
              <a:buFont typeface="Calibri"/>
              <a:buChar char="-"/>
            </a:pPr>
            <a:r>
              <a:rPr lang="it"/>
              <a:t>causal discovery</a:t>
            </a:r>
            <a:endParaRPr/>
          </a:p>
        </p:txBody>
      </p:sp>
      <p:sp>
        <p:nvSpPr>
          <p:cNvPr id="1444" name="Google Shape;1444;g14822a2bfa9_0_6303: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445" name="Google Shape;1445;g14822a2bfa9_0_6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4822a2bfa9_0_6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g14822a2bfa9_0_6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it"/>
              <a:t>bottleneck issue</a:t>
            </a:r>
            <a:endParaRPr/>
          </a:p>
          <a:p>
            <a:pPr indent="-171450" lvl="0" marL="171450" rtl="0" algn="l">
              <a:spcBef>
                <a:spcPts val="0"/>
              </a:spcBef>
              <a:spcAft>
                <a:spcPts val="0"/>
              </a:spcAft>
              <a:buClr>
                <a:schemeClr val="dk1"/>
              </a:buClr>
              <a:buSzPts val="1200"/>
              <a:buFont typeface="Calibri"/>
              <a:buChar char="-"/>
            </a:pPr>
            <a:r>
              <a:rPr lang="it"/>
              <a:t>oversmoothing</a:t>
            </a:r>
            <a:endParaRPr/>
          </a:p>
          <a:p>
            <a:pPr indent="-171450" lvl="0" marL="171450" rtl="0" algn="l">
              <a:spcBef>
                <a:spcPts val="0"/>
              </a:spcBef>
              <a:spcAft>
                <a:spcPts val="0"/>
              </a:spcAft>
              <a:buClr>
                <a:schemeClr val="dk1"/>
              </a:buClr>
              <a:buSzPts val="1200"/>
              <a:buFont typeface="Calibri"/>
              <a:buChar char="-"/>
            </a:pPr>
            <a:r>
              <a:rPr lang="it"/>
              <a:t>theoretical limits</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it"/>
              <a:t>Infer structure having only nodes (observing  interactions)</a:t>
            </a:r>
            <a:endParaRPr/>
          </a:p>
          <a:p>
            <a:pPr indent="-171450" lvl="0" marL="171450" rtl="0" algn="l">
              <a:spcBef>
                <a:spcPts val="0"/>
              </a:spcBef>
              <a:spcAft>
                <a:spcPts val="0"/>
              </a:spcAft>
              <a:buClr>
                <a:schemeClr val="dk1"/>
              </a:buClr>
              <a:buSzPts val="1200"/>
              <a:buFont typeface="Calibri"/>
              <a:buChar char="-"/>
            </a:pPr>
            <a:r>
              <a:rPr lang="it"/>
              <a:t>causal discovery</a:t>
            </a:r>
            <a:endParaRPr/>
          </a:p>
        </p:txBody>
      </p:sp>
      <p:sp>
        <p:nvSpPr>
          <p:cNvPr id="1455" name="Google Shape;1455;g14822a2bfa9_0_6313: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456" name="Google Shape;1456;g14822a2bfa9_0_63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8aadc75c8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138aadc75c8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138aadc75c8_0_52: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10" name="Google Shape;110;g138aadc75c8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4822a2bfa9_0_6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u="sng">
                <a:solidFill>
                  <a:schemeClr val="hlink"/>
                </a:solidFill>
                <a:hlinkClick r:id="rId2"/>
              </a:rPr>
              <a:t>Michael Bronstein – Medium</a:t>
            </a:r>
            <a:endParaRPr/>
          </a:p>
        </p:txBody>
      </p:sp>
      <p:sp>
        <p:nvSpPr>
          <p:cNvPr id="1465" name="Google Shape;1465;g14822a2bfa9_0_6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febac81ac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febac81ac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137448f54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137448f54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37448f54c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37448f54c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37448f54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37448f54c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Idea: if we are able to encode a graph such that the decoder is able to retrieve all the necessary information, then the embeddign must contain a compressed version of all this information and can be used to downstream machine learning tasks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137448f54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137448f54c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146ebb5f7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146ebb5f7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46ebb5f73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46ebb5f73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146ebb5f73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146ebb5f73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4751347b0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4751347b0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494e717cb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494e717c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it">
                <a:solidFill>
                  <a:schemeClr val="dk1"/>
                </a:solidFill>
              </a:rPr>
              <a:t>representation learning (network embedding) is the task that aims to learn a mapping function f: G -&gt; R^d from a discrete graph to a continuous domain. Function will be capable of performing a low-dimensional vector representation such that the properties (local and global) of the graph are preserved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4822a2bfa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14822a2bfa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4822a2bfa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4822a2bfa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14822a2bf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14822a2bf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46ebb5f7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46ebb5f7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46ebb5f73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46ebb5f73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146ebb5f73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146ebb5f73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46ebb5f73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46ebb5f7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46ebb5f7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46ebb5f7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4822a2bfa9_0_64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g14822a2bfa9_0_6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14822a2bfa9_0_6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0" name="Google Shape;1780;g14822a2bfa9_0_64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1" name="Google Shape;1781;g14822a2bfa9_0_6451: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782" name="Google Shape;1782;g14822a2bfa9_0_64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4822a2bfa9_0_5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14822a2bfa9_0_50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14822a2bfa9_0_5083: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30" name="Google Shape;130;g14822a2bfa9_0_50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4822a2bfa9_0_6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7" name="Google Shape;1807;g14822a2bfa9_0_6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8" name="Google Shape;1808;g14822a2bfa9_0_6477: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809" name="Google Shape;1809;g14822a2bfa9_0_64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14822a2bfa9_0_6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6" name="Google Shape;1816;g14822a2bfa9_0_6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7" name="Google Shape;1817;g14822a2bfa9_0_6485: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818" name="Google Shape;1818;g14822a2bfa9_0_64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4822a2bfa9_0_6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6" name="Google Shape;1826;g14822a2bfa9_0_64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7" name="Google Shape;1827;g14822a2bfa9_0_6494: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828" name="Google Shape;1828;g14822a2bfa9_0_64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14822a2bfa9_0_6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g14822a2bfa9_0_6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4822a2bfa9_0_6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7" name="Google Shape;1847;g14822a2bfa9_0_6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8" name="Google Shape;1848;g14822a2bfa9_0_6513: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it"/>
              <a:t>CGnal spa</a:t>
            </a:r>
            <a:endParaRPr/>
          </a:p>
        </p:txBody>
      </p:sp>
      <p:sp>
        <p:nvSpPr>
          <p:cNvPr id="1849" name="Google Shape;1849;g14822a2bfa9_0_6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3ef90bd66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3ef90bd66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Immagine">
  <p:cSld name="Default - Immagine">
    <p:spTree>
      <p:nvGrpSpPr>
        <p:cNvPr id="63" name="Shape 63"/>
        <p:cNvGrpSpPr/>
        <p:nvPr/>
      </p:nvGrpSpPr>
      <p:grpSpPr>
        <a:xfrm>
          <a:off x="0" y="0"/>
          <a:ext cx="0" cy="0"/>
          <a:chOff x="0" y="0"/>
          <a:chExt cx="0" cy="0"/>
        </a:xfrm>
      </p:grpSpPr>
      <p:sp>
        <p:nvSpPr>
          <p:cNvPr id="64" name="Google Shape;64;p13"/>
          <p:cNvSpPr txBox="1"/>
          <p:nvPr>
            <p:ph idx="12" type="sldNum"/>
          </p:nvPr>
        </p:nvSpPr>
        <p:spPr>
          <a:xfrm>
            <a:off x="6769099" y="4759238"/>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
        <p:nvSpPr>
          <p:cNvPr id="65" name="Google Shape;65;p13"/>
          <p:cNvSpPr txBox="1"/>
          <p:nvPr>
            <p:ph type="title"/>
          </p:nvPr>
        </p:nvSpPr>
        <p:spPr>
          <a:xfrm>
            <a:off x="206619" y="110419"/>
            <a:ext cx="7118700" cy="396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788400"/>
            <a:ext cx="9144000" cy="435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667950"/>
            <a:ext cx="9144000" cy="120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60950" y="102050"/>
            <a:ext cx="8222100" cy="4677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60950" y="1005525"/>
            <a:ext cx="8222100" cy="343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1"/>
        </a:solidFill>
      </p:bgPr>
    </p:bg>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8.png"/><Relationship Id="rId9"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4.png"/><Relationship Id="rId8"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59.png"/><Relationship Id="rId6"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11.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8.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7.png"/><Relationship Id="rId4" Type="http://schemas.openxmlformats.org/officeDocument/2006/relationships/image" Target="../media/image62.png"/><Relationship Id="rId5" Type="http://schemas.openxmlformats.org/officeDocument/2006/relationships/hyperlink" Target="https://tkipf.github.io/graph-convolutional-network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image" Target="../media/image62.png"/><Relationship Id="rId5" Type="http://schemas.openxmlformats.org/officeDocument/2006/relationships/hyperlink" Target="https://towardsdatascience.com/tutorial-on-graph-neural-networks-for-computer-vision-and-beyond-part-2-be6d71d70f49" TargetMode="External"/><Relationship Id="rId6" Type="http://schemas.openxmlformats.org/officeDocument/2006/relationships/hyperlink" Target="https://towardsdatascience.com/beyond-weisfeiler-lehman-using-substructures-for-provably-expressive-graph-neural-networks-d476ad665fa3"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80.png"/><Relationship Id="rId4" Type="http://schemas.openxmlformats.org/officeDocument/2006/relationships/image" Target="../media/image68.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82.png"/><Relationship Id="rId6" Type="http://schemas.openxmlformats.org/officeDocument/2006/relationships/image" Target="../media/image84.png"/><Relationship Id="rId7" Type="http://schemas.openxmlformats.org/officeDocument/2006/relationships/image" Target="../media/image77.png"/><Relationship Id="rId8"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82.png"/><Relationship Id="rId6" Type="http://schemas.openxmlformats.org/officeDocument/2006/relationships/image" Target="../media/image88.png"/><Relationship Id="rId7" Type="http://schemas.openxmlformats.org/officeDocument/2006/relationships/image" Target="../media/image77.png"/><Relationship Id="rId8" Type="http://schemas.openxmlformats.org/officeDocument/2006/relationships/image" Target="../media/image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8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9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86.pn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95.png"/><Relationship Id="rId4" Type="http://schemas.openxmlformats.org/officeDocument/2006/relationships/image" Target="../media/image98.png"/><Relationship Id="rId5" Type="http://schemas.openxmlformats.org/officeDocument/2006/relationships/image" Target="../media/image92.png"/><Relationship Id="rId6"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89.png"/><Relationship Id="rId4" Type="http://schemas.openxmlformats.org/officeDocument/2006/relationships/image" Target="../media/image95.png"/><Relationship Id="rId5" Type="http://schemas.openxmlformats.org/officeDocument/2006/relationships/image" Target="../media/image100.png"/><Relationship Id="rId6" Type="http://schemas.openxmlformats.org/officeDocument/2006/relationships/image" Target="../media/image9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01.png"/><Relationship Id="rId4" Type="http://schemas.openxmlformats.org/officeDocument/2006/relationships/image" Target="../media/image9.png"/><Relationship Id="rId5" Type="http://schemas.openxmlformats.org/officeDocument/2006/relationships/image" Target="../media/image107.png"/><Relationship Id="rId6" Type="http://schemas.openxmlformats.org/officeDocument/2006/relationships/image" Target="../media/image103.png"/><Relationship Id="rId7" Type="http://schemas.openxmlformats.org/officeDocument/2006/relationships/image" Target="../media/image10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04.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08.png"/><Relationship Id="rId4" Type="http://schemas.openxmlformats.org/officeDocument/2006/relationships/image" Target="../media/image113.png"/><Relationship Id="rId5"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0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09.jpg"/><Relationship Id="rId4" Type="http://schemas.openxmlformats.org/officeDocument/2006/relationships/image" Target="../media/image12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1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15.png"/><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it"/>
              <a:t>Graph</a:t>
            </a:r>
            <a:r>
              <a:rPr lang="it"/>
              <a:t> Machine Learning</a:t>
            </a:r>
            <a:endParaRPr/>
          </a:p>
        </p:txBody>
      </p:sp>
      <p:sp>
        <p:nvSpPr>
          <p:cNvPr id="71" name="Google Shape;71;p14"/>
          <p:cNvSpPr txBox="1"/>
          <p:nvPr>
            <p:ph idx="1" type="subTitle"/>
          </p:nvPr>
        </p:nvSpPr>
        <p:spPr>
          <a:xfrm>
            <a:off x="837975" y="1647750"/>
            <a:ext cx="10692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t>towards</a:t>
            </a:r>
            <a:endParaRPr/>
          </a:p>
        </p:txBody>
      </p:sp>
      <p:sp>
        <p:nvSpPr>
          <p:cNvPr id="72" name="Google Shape;72;p14"/>
          <p:cNvSpPr txBox="1"/>
          <p:nvPr>
            <p:ph idx="1" type="subTitle"/>
          </p:nvPr>
        </p:nvSpPr>
        <p:spPr>
          <a:xfrm>
            <a:off x="218850" y="4554075"/>
            <a:ext cx="3638700" cy="432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it"/>
              <a:t>aldo marzullo - marzullo@mat.unical.it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47" name="Google Shape;147;p23"/>
          <p:cNvSpPr txBox="1"/>
          <p:nvPr/>
        </p:nvSpPr>
        <p:spPr>
          <a:xfrm>
            <a:off x="1127760" y="1854661"/>
            <a:ext cx="3595800" cy="7620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rgbClr val="548135"/>
              </a:buClr>
              <a:buSzPts val="1500"/>
              <a:buFont typeface="Calibri"/>
              <a:buAutoNum type="arabicPeriod"/>
            </a:pPr>
            <a:r>
              <a:rPr lang="it" sz="1500">
                <a:solidFill>
                  <a:srgbClr val="548135"/>
                </a:solidFill>
                <a:latin typeface="Calibri"/>
                <a:ea typeface="Calibri"/>
                <a:cs typeface="Calibri"/>
                <a:sym typeface="Calibri"/>
              </a:rPr>
              <a:t>Easy to implement</a:t>
            </a:r>
            <a:endParaRPr sz="1500">
              <a:solidFill>
                <a:srgbClr val="548135"/>
              </a:solidFill>
              <a:latin typeface="Calibri"/>
              <a:ea typeface="Calibri"/>
              <a:cs typeface="Calibri"/>
              <a:sym typeface="Calibri"/>
            </a:endParaRPr>
          </a:p>
          <a:p>
            <a:pPr indent="-336550" lvl="0" marL="342900" marR="0" rtl="0" algn="l">
              <a:spcBef>
                <a:spcPts val="0"/>
              </a:spcBef>
              <a:spcAft>
                <a:spcPts val="0"/>
              </a:spcAft>
              <a:buClr>
                <a:srgbClr val="548135"/>
              </a:buClr>
              <a:buSzPts val="1500"/>
              <a:buFont typeface="Calibri"/>
              <a:buAutoNum type="arabicPeriod"/>
            </a:pPr>
            <a:r>
              <a:rPr lang="it" sz="1500">
                <a:solidFill>
                  <a:srgbClr val="548135"/>
                </a:solidFill>
                <a:latin typeface="Calibri"/>
                <a:ea typeface="Calibri"/>
                <a:cs typeface="Calibri"/>
                <a:sym typeface="Calibri"/>
              </a:rPr>
              <a:t>Useful when we have strong prior knowledge </a:t>
            </a:r>
            <a:endParaRPr sz="1500">
              <a:solidFill>
                <a:srgbClr val="548135"/>
              </a:solidFill>
              <a:latin typeface="Calibri"/>
              <a:ea typeface="Calibri"/>
              <a:cs typeface="Calibri"/>
              <a:sym typeface="Calibri"/>
            </a:endParaRPr>
          </a:p>
        </p:txBody>
      </p:sp>
      <p:sp>
        <p:nvSpPr>
          <p:cNvPr id="148" name="Google Shape;148;p23"/>
          <p:cNvSpPr txBox="1"/>
          <p:nvPr/>
        </p:nvSpPr>
        <p:spPr>
          <a:xfrm>
            <a:off x="5511025" y="1854650"/>
            <a:ext cx="3345600" cy="7620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rgbClr val="C00000"/>
              </a:buClr>
              <a:buSzPts val="1500"/>
              <a:buFont typeface="Calibri"/>
              <a:buAutoNum type="arabicPeriod"/>
            </a:pPr>
            <a:r>
              <a:rPr lang="it" sz="1500">
                <a:solidFill>
                  <a:srgbClr val="C00000"/>
                </a:solidFill>
                <a:latin typeface="Calibri"/>
                <a:ea typeface="Calibri"/>
                <a:cs typeface="Calibri"/>
                <a:sym typeface="Calibri"/>
              </a:rPr>
              <a:t>only consider local node features</a:t>
            </a:r>
            <a:endParaRPr sz="1500">
              <a:solidFill>
                <a:srgbClr val="C00000"/>
              </a:solidFill>
              <a:latin typeface="Calibri"/>
              <a:ea typeface="Calibri"/>
              <a:cs typeface="Calibri"/>
              <a:sym typeface="Calibri"/>
            </a:endParaRPr>
          </a:p>
          <a:p>
            <a:pPr indent="-336550" lvl="0" marL="342900" marR="0" rtl="0" algn="l">
              <a:spcBef>
                <a:spcPts val="0"/>
              </a:spcBef>
              <a:spcAft>
                <a:spcPts val="0"/>
              </a:spcAft>
              <a:buClr>
                <a:srgbClr val="C00000"/>
              </a:buClr>
              <a:buSzPts val="1500"/>
              <a:buFont typeface="Calibri"/>
              <a:buAutoNum type="arabicPeriod"/>
            </a:pPr>
            <a:r>
              <a:rPr lang="it" sz="1500">
                <a:solidFill>
                  <a:srgbClr val="C00000"/>
                </a:solidFill>
                <a:latin typeface="Calibri"/>
                <a:ea typeface="Calibri"/>
                <a:cs typeface="Calibri"/>
                <a:sym typeface="Calibri"/>
              </a:rPr>
              <a:t>do not consider the semantic (context)</a:t>
            </a:r>
            <a:endParaRPr sz="1500">
              <a:solidFill>
                <a:srgbClr val="C00000"/>
              </a:solidFill>
              <a:latin typeface="Calibri"/>
              <a:ea typeface="Calibri"/>
              <a:cs typeface="Calibri"/>
              <a:sym typeface="Calibri"/>
            </a:endParaRPr>
          </a:p>
        </p:txBody>
      </p:sp>
      <p:pic>
        <p:nvPicPr>
          <p:cNvPr descr="Segno di spunta" id="149" name="Google Shape;149;p23"/>
          <p:cNvPicPr preferRelativeResize="0"/>
          <p:nvPr/>
        </p:nvPicPr>
        <p:blipFill rotWithShape="1">
          <a:blip r:embed="rId3">
            <a:alphaModFix/>
          </a:blip>
          <a:srcRect b="0" l="0" r="0" t="0"/>
          <a:stretch/>
        </p:blipFill>
        <p:spPr>
          <a:xfrm>
            <a:off x="1127760" y="838081"/>
            <a:ext cx="685800" cy="685800"/>
          </a:xfrm>
          <a:prstGeom prst="rect">
            <a:avLst/>
          </a:prstGeom>
          <a:noFill/>
          <a:ln>
            <a:noFill/>
          </a:ln>
        </p:spPr>
      </p:pic>
      <p:pic>
        <p:nvPicPr>
          <p:cNvPr descr="Chiudi" id="150" name="Google Shape;150;p23"/>
          <p:cNvPicPr preferRelativeResize="0"/>
          <p:nvPr/>
        </p:nvPicPr>
        <p:blipFill rotWithShape="1">
          <a:blip r:embed="rId4">
            <a:alphaModFix/>
          </a:blip>
          <a:srcRect b="0" l="0" r="0" t="0"/>
          <a:stretch/>
        </p:blipFill>
        <p:spPr>
          <a:xfrm>
            <a:off x="5548239" y="838081"/>
            <a:ext cx="685800" cy="685800"/>
          </a:xfrm>
          <a:prstGeom prst="rect">
            <a:avLst/>
          </a:prstGeom>
          <a:noFill/>
          <a:ln>
            <a:noFill/>
          </a:ln>
        </p:spPr>
      </p:pic>
      <p:sp>
        <p:nvSpPr>
          <p:cNvPr id="151" name="Google Shape;151;p23"/>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A Straightforward approach to apply Machine Learning on Graph - Limitation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57" name="Google Shape;157;p24"/>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Unsupervised Graph Embedding Algorithms</a:t>
            </a:r>
            <a:endParaRPr/>
          </a:p>
        </p:txBody>
      </p:sp>
      <p:pic>
        <p:nvPicPr>
          <p:cNvPr id="158" name="Google Shape;158;p24"/>
          <p:cNvPicPr preferRelativeResize="0"/>
          <p:nvPr/>
        </p:nvPicPr>
        <p:blipFill rotWithShape="1">
          <a:blip r:embed="rId3">
            <a:alphaModFix/>
          </a:blip>
          <a:srcRect b="0" l="0" r="0" t="0"/>
          <a:stretch/>
        </p:blipFill>
        <p:spPr>
          <a:xfrm>
            <a:off x="221094" y="2413579"/>
            <a:ext cx="4364083" cy="2111218"/>
          </a:xfrm>
          <a:prstGeom prst="rect">
            <a:avLst/>
          </a:prstGeom>
          <a:noFill/>
          <a:ln>
            <a:noFill/>
          </a:ln>
        </p:spPr>
      </p:pic>
      <p:pic>
        <p:nvPicPr>
          <p:cNvPr id="159" name="Google Shape;159;p24"/>
          <p:cNvPicPr preferRelativeResize="0"/>
          <p:nvPr/>
        </p:nvPicPr>
        <p:blipFill rotWithShape="1">
          <a:blip r:embed="rId4">
            <a:alphaModFix/>
          </a:blip>
          <a:srcRect b="0" l="0" r="0" t="0"/>
          <a:stretch/>
        </p:blipFill>
        <p:spPr>
          <a:xfrm>
            <a:off x="4737332" y="2929387"/>
            <a:ext cx="4334918" cy="1308538"/>
          </a:xfrm>
          <a:prstGeom prst="rect">
            <a:avLst/>
          </a:prstGeom>
          <a:noFill/>
          <a:ln>
            <a:noFill/>
          </a:ln>
        </p:spPr>
      </p:pic>
      <p:pic>
        <p:nvPicPr>
          <p:cNvPr descr="Immagine che contiene testo&#10;&#10;Descrizione generata automaticamente" id="160" name="Google Shape;160;p24"/>
          <p:cNvPicPr preferRelativeResize="0"/>
          <p:nvPr/>
        </p:nvPicPr>
        <p:blipFill rotWithShape="1">
          <a:blip r:embed="rId5">
            <a:alphaModFix/>
          </a:blip>
          <a:srcRect b="0" l="0" r="0" t="0"/>
          <a:stretch/>
        </p:blipFill>
        <p:spPr>
          <a:xfrm>
            <a:off x="1675868" y="944862"/>
            <a:ext cx="5792254" cy="1142905"/>
          </a:xfrm>
          <a:prstGeom prst="rect">
            <a:avLst/>
          </a:prstGeom>
          <a:solidFill>
            <a:srgbClr val="ECECEC"/>
          </a:solidFill>
          <a:ln cap="sq" cmpd="sng" w="88900">
            <a:solidFill>
              <a:srgbClr val="FFFFFF"/>
            </a:solidFill>
            <a:prstDash val="solid"/>
            <a:miter lim="800000"/>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66" name="Google Shape;166;p25"/>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Unsupervised Graph Embedding Algorithms</a:t>
            </a:r>
            <a:endParaRPr/>
          </a:p>
        </p:txBody>
      </p:sp>
      <p:pic>
        <p:nvPicPr>
          <p:cNvPr id="167" name="Google Shape;167;p25"/>
          <p:cNvPicPr preferRelativeResize="0"/>
          <p:nvPr/>
        </p:nvPicPr>
        <p:blipFill rotWithShape="1">
          <a:blip r:embed="rId3">
            <a:alphaModFix/>
          </a:blip>
          <a:srcRect b="0" l="0" r="0" t="0"/>
          <a:stretch/>
        </p:blipFill>
        <p:spPr>
          <a:xfrm>
            <a:off x="1937907" y="1316188"/>
            <a:ext cx="5190726" cy="2511124"/>
          </a:xfrm>
          <a:prstGeom prst="rect">
            <a:avLst/>
          </a:prstGeom>
          <a:noFill/>
          <a:ln>
            <a:noFill/>
          </a:ln>
        </p:spPr>
      </p:pic>
      <p:sp>
        <p:nvSpPr>
          <p:cNvPr id="168" name="Google Shape;168;p25"/>
          <p:cNvSpPr/>
          <p:nvPr/>
        </p:nvSpPr>
        <p:spPr>
          <a:xfrm>
            <a:off x="1937899" y="2337325"/>
            <a:ext cx="1269600" cy="16983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74" name="Google Shape;174;p26"/>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Shallow Embedding Methods</a:t>
            </a:r>
            <a:endParaRPr/>
          </a:p>
        </p:txBody>
      </p:sp>
      <p:graphicFrame>
        <p:nvGraphicFramePr>
          <p:cNvPr id="175" name="Google Shape;175;p26"/>
          <p:cNvGraphicFramePr/>
          <p:nvPr/>
        </p:nvGraphicFramePr>
        <p:xfrm>
          <a:off x="1690394" y="2978147"/>
          <a:ext cx="3000000" cy="3000000"/>
        </p:xfrm>
        <a:graphic>
          <a:graphicData uri="http://schemas.openxmlformats.org/drawingml/2006/table">
            <a:tbl>
              <a:tblPr>
                <a:noFill/>
                <a:tableStyleId>{3875EED9-42AD-4CC6-B58C-3F46B163BAC0}</a:tableStyleId>
              </a:tblPr>
              <a:tblGrid>
                <a:gridCol w="4056050"/>
              </a:tblGrid>
              <a:tr h="152400">
                <a:tc>
                  <a:txBody>
                    <a:bodyPr/>
                    <a:lstStyle/>
                    <a:p>
                      <a:pPr indent="0" lvl="0" marL="0" marR="0" rtl="0" algn="l">
                        <a:spcBef>
                          <a:spcPts val="0"/>
                        </a:spcBef>
                        <a:spcAft>
                          <a:spcPts val="0"/>
                        </a:spcAft>
                        <a:buNone/>
                      </a:pPr>
                      <a:r>
                        <a:rPr lang="it" sz="1200">
                          <a:latin typeface="Courier"/>
                          <a:ea typeface="Courier"/>
                          <a:cs typeface="Courier"/>
                          <a:sym typeface="Courier"/>
                        </a:rPr>
                        <a:t>graph_list = [G1,G2,G3]</a:t>
                      </a:r>
                      <a:endParaRPr sz="1100"/>
                    </a:p>
                    <a:p>
                      <a:pPr indent="0" lvl="0" marL="0" marR="0" rtl="0" algn="l">
                        <a:spcBef>
                          <a:spcPts val="0"/>
                        </a:spcBef>
                        <a:spcAft>
                          <a:spcPts val="0"/>
                        </a:spcAft>
                        <a:buNone/>
                      </a:pPr>
                      <a:r>
                        <a:rPr lang="it" sz="1200">
                          <a:latin typeface="Courier"/>
                          <a:ea typeface="Courier"/>
                          <a:cs typeface="Courier"/>
                          <a:sym typeface="Courier"/>
                        </a:rPr>
                        <a:t>graph2Vector.fit_transform(graphs_list, d) </a:t>
                      </a:r>
                      <a:endParaRPr sz="1100"/>
                    </a:p>
                    <a:p>
                      <a:pPr indent="0" lvl="0" marL="0" marR="0" rtl="0" algn="l">
                        <a:spcBef>
                          <a:spcPts val="0"/>
                        </a:spcBef>
                        <a:spcAft>
                          <a:spcPts val="0"/>
                        </a:spcAft>
                        <a:buNone/>
                      </a:pPr>
                      <a:r>
                        <a:rPr lang="it" sz="1200">
                          <a:latin typeface="Courier"/>
                          <a:ea typeface="Courier"/>
                          <a:cs typeface="Courier"/>
                          <a:sym typeface="Courier"/>
                        </a:rPr>
                        <a:t>embedding = graph2Vector.get_embedding() </a:t>
                      </a:r>
                      <a:endParaRPr sz="27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sp>
        <p:nvSpPr>
          <p:cNvPr id="176" name="Google Shape;176;p26"/>
          <p:cNvSpPr/>
          <p:nvPr/>
        </p:nvSpPr>
        <p:spPr>
          <a:xfrm>
            <a:off x="103350" y="804563"/>
            <a:ext cx="8937300" cy="617100"/>
          </a:xfrm>
          <a:prstGeom prst="rect">
            <a:avLst/>
          </a:prstGeom>
          <a:noFill/>
          <a:ln>
            <a:noFill/>
          </a:ln>
        </p:spPr>
        <p:txBody>
          <a:bodyPr anchorCtr="0" anchor="t" bIns="34275" lIns="68575" spcFirstLastPara="1" rIns="68575" wrap="square" tIns="34275">
            <a:noAutofit/>
          </a:bodyPr>
          <a:lstStyle/>
          <a:p>
            <a:pPr indent="-317500" lvl="0" marL="457200" marR="0" rtl="0" algn="l">
              <a:spcBef>
                <a:spcPts val="0"/>
              </a:spcBef>
              <a:spcAft>
                <a:spcPts val="0"/>
              </a:spcAft>
              <a:buClr>
                <a:schemeClr val="lt2"/>
              </a:buClr>
              <a:buSzPts val="1400"/>
              <a:buFont typeface="Roboto"/>
              <a:buChar char="●"/>
            </a:pPr>
            <a:r>
              <a:rPr lang="it">
                <a:solidFill>
                  <a:schemeClr val="lt2"/>
                </a:solidFill>
                <a:latin typeface="Roboto"/>
                <a:ea typeface="Roboto"/>
                <a:cs typeface="Roboto"/>
                <a:sym typeface="Roboto"/>
              </a:rPr>
              <a:t>They can only return a vectorial representation of the data they learned during the </a:t>
            </a:r>
            <a:r>
              <a:rPr i="1" lang="it">
                <a:solidFill>
                  <a:schemeClr val="lt2"/>
                </a:solidFill>
                <a:latin typeface="Roboto"/>
                <a:ea typeface="Roboto"/>
                <a:cs typeface="Roboto"/>
                <a:sym typeface="Roboto"/>
              </a:rPr>
              <a:t>fit_transform </a:t>
            </a:r>
            <a:r>
              <a:rPr lang="it">
                <a:solidFill>
                  <a:schemeClr val="lt2"/>
                </a:solidFill>
                <a:latin typeface="Roboto"/>
                <a:ea typeface="Roboto"/>
                <a:cs typeface="Roboto"/>
                <a:sym typeface="Roboto"/>
              </a:rPr>
              <a:t>procedure.</a:t>
            </a:r>
            <a:endParaRPr>
              <a:solidFill>
                <a:schemeClr val="lt2"/>
              </a:solidFill>
              <a:latin typeface="Roboto"/>
              <a:ea typeface="Roboto"/>
              <a:cs typeface="Roboto"/>
              <a:sym typeface="Roboto"/>
            </a:endParaRPr>
          </a:p>
          <a:p>
            <a:pPr indent="-317500" lvl="0" marL="457200" marR="0" rtl="0" algn="l">
              <a:spcBef>
                <a:spcPts val="0"/>
              </a:spcBef>
              <a:spcAft>
                <a:spcPts val="0"/>
              </a:spcAft>
              <a:buClr>
                <a:schemeClr val="lt2"/>
              </a:buClr>
              <a:buSzPts val="1400"/>
              <a:buFont typeface="Roboto"/>
              <a:buChar char="●"/>
            </a:pPr>
            <a:r>
              <a:rPr lang="it">
                <a:solidFill>
                  <a:schemeClr val="lt2"/>
                </a:solidFill>
                <a:latin typeface="Roboto"/>
                <a:ea typeface="Roboto"/>
                <a:cs typeface="Roboto"/>
                <a:sym typeface="Roboto"/>
              </a:rPr>
              <a:t>They are not able to generalize the function to unseen graphs</a:t>
            </a:r>
            <a:endParaRPr>
              <a:solidFill>
                <a:schemeClr val="lt2"/>
              </a:solidFill>
              <a:latin typeface="Roboto"/>
              <a:ea typeface="Roboto"/>
              <a:cs typeface="Roboto"/>
              <a:sym typeface="Roboto"/>
            </a:endParaRPr>
          </a:p>
        </p:txBody>
      </p:sp>
      <p:grpSp>
        <p:nvGrpSpPr>
          <p:cNvPr id="177" name="Google Shape;177;p26"/>
          <p:cNvGrpSpPr/>
          <p:nvPr/>
        </p:nvGrpSpPr>
        <p:grpSpPr>
          <a:xfrm>
            <a:off x="1847166" y="1346100"/>
            <a:ext cx="5328755" cy="1472747"/>
            <a:chOff x="2049793" y="1729504"/>
            <a:chExt cx="7105006" cy="1963663"/>
          </a:xfrm>
        </p:grpSpPr>
        <p:pic>
          <p:nvPicPr>
            <p:cNvPr id="178" name="Google Shape;178;p26"/>
            <p:cNvPicPr preferRelativeResize="0"/>
            <p:nvPr/>
          </p:nvPicPr>
          <p:blipFill rotWithShape="1">
            <a:blip r:embed="rId3">
              <a:alphaModFix/>
            </a:blip>
            <a:srcRect b="0" l="0" r="0" t="0"/>
            <a:stretch/>
          </p:blipFill>
          <p:spPr>
            <a:xfrm>
              <a:off x="4428964" y="2011967"/>
              <a:ext cx="2482832" cy="1681200"/>
            </a:xfrm>
            <a:prstGeom prst="rect">
              <a:avLst/>
            </a:prstGeom>
            <a:noFill/>
            <a:ln>
              <a:noFill/>
            </a:ln>
          </p:spPr>
        </p:pic>
        <p:pic>
          <p:nvPicPr>
            <p:cNvPr id="179" name="Google Shape;179;p26"/>
            <p:cNvPicPr preferRelativeResize="0"/>
            <p:nvPr/>
          </p:nvPicPr>
          <p:blipFill rotWithShape="1">
            <a:blip r:embed="rId4">
              <a:alphaModFix/>
            </a:blip>
            <a:srcRect b="0" l="0" r="0" t="0"/>
            <a:stretch/>
          </p:blipFill>
          <p:spPr>
            <a:xfrm>
              <a:off x="6671967" y="2011967"/>
              <a:ext cx="2482832" cy="1681200"/>
            </a:xfrm>
            <a:prstGeom prst="rect">
              <a:avLst/>
            </a:prstGeom>
            <a:noFill/>
            <a:ln>
              <a:noFill/>
            </a:ln>
          </p:spPr>
        </p:pic>
        <p:pic>
          <p:nvPicPr>
            <p:cNvPr id="180" name="Google Shape;180;p26"/>
            <p:cNvPicPr preferRelativeResize="0"/>
            <p:nvPr/>
          </p:nvPicPr>
          <p:blipFill rotWithShape="1">
            <a:blip r:embed="rId5">
              <a:alphaModFix/>
            </a:blip>
            <a:srcRect b="0" l="0" r="0" t="0"/>
            <a:stretch/>
          </p:blipFill>
          <p:spPr>
            <a:xfrm>
              <a:off x="2049793" y="2013767"/>
              <a:ext cx="2477516" cy="1677600"/>
            </a:xfrm>
            <a:prstGeom prst="rect">
              <a:avLst/>
            </a:prstGeom>
            <a:noFill/>
            <a:ln>
              <a:noFill/>
            </a:ln>
          </p:spPr>
        </p:pic>
        <p:sp>
          <p:nvSpPr>
            <p:cNvPr id="181" name="Google Shape;181;p26"/>
            <p:cNvSpPr txBox="1"/>
            <p:nvPr/>
          </p:nvSpPr>
          <p:spPr>
            <a:xfrm>
              <a:off x="2729637" y="1770871"/>
              <a:ext cx="731700" cy="37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dk1"/>
                  </a:solidFill>
                  <a:latin typeface="Calibri"/>
                  <a:ea typeface="Calibri"/>
                  <a:cs typeface="Calibri"/>
                  <a:sym typeface="Calibri"/>
                </a:rPr>
                <a:t>G1</a:t>
              </a:r>
              <a:endParaRPr sz="1100"/>
            </a:p>
          </p:txBody>
        </p:sp>
        <p:sp>
          <p:nvSpPr>
            <p:cNvPr id="182" name="Google Shape;182;p26"/>
            <p:cNvSpPr txBox="1"/>
            <p:nvPr/>
          </p:nvSpPr>
          <p:spPr>
            <a:xfrm>
              <a:off x="5321184" y="1729504"/>
              <a:ext cx="617700" cy="37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dk1"/>
                  </a:solidFill>
                  <a:latin typeface="Calibri"/>
                  <a:ea typeface="Calibri"/>
                  <a:cs typeface="Calibri"/>
                  <a:sym typeface="Calibri"/>
                </a:rPr>
                <a:t>G2</a:t>
              </a:r>
              <a:endParaRPr sz="1100"/>
            </a:p>
          </p:txBody>
        </p:sp>
        <p:sp>
          <p:nvSpPr>
            <p:cNvPr id="183" name="Google Shape;183;p26"/>
            <p:cNvSpPr txBox="1"/>
            <p:nvPr/>
          </p:nvSpPr>
          <p:spPr>
            <a:xfrm>
              <a:off x="7488098" y="1729504"/>
              <a:ext cx="731700" cy="37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dk1"/>
                  </a:solidFill>
                  <a:latin typeface="Calibri"/>
                  <a:ea typeface="Calibri"/>
                  <a:cs typeface="Calibri"/>
                  <a:sym typeface="Calibri"/>
                </a:rPr>
                <a:t>G3</a:t>
              </a:r>
              <a:endParaRPr sz="1100"/>
            </a:p>
          </p:txBody>
        </p:sp>
      </p:grpSp>
      <p:graphicFrame>
        <p:nvGraphicFramePr>
          <p:cNvPr id="184" name="Google Shape;184;p26"/>
          <p:cNvGraphicFramePr/>
          <p:nvPr/>
        </p:nvGraphicFramePr>
        <p:xfrm>
          <a:off x="1690400" y="3754670"/>
          <a:ext cx="3000000" cy="3000000"/>
        </p:xfrm>
        <a:graphic>
          <a:graphicData uri="http://schemas.openxmlformats.org/drawingml/2006/table">
            <a:tbl>
              <a:tblPr bandRow="1" firstRow="1">
                <a:noFill/>
                <a:tableStyleId>{CCA9C837-134C-40CB-B79B-C183612E7265}</a:tableStyleId>
              </a:tblPr>
              <a:tblGrid>
                <a:gridCol w="1219200"/>
                <a:gridCol w="1219200"/>
                <a:gridCol w="1219200"/>
                <a:gridCol w="1219200"/>
                <a:gridCol w="1219200"/>
              </a:tblGrid>
              <a:tr h="100000">
                <a:tc>
                  <a:txBody>
                    <a:bodyPr/>
                    <a:lstStyle/>
                    <a:p>
                      <a:pPr indent="0" lvl="0" marL="0" marR="0" rtl="0" algn="l">
                        <a:spcBef>
                          <a:spcPts val="0"/>
                        </a:spcBef>
                        <a:spcAft>
                          <a:spcPts val="0"/>
                        </a:spcAft>
                        <a:buNone/>
                      </a:pPr>
                      <a:r>
                        <a:rPr lang="it" sz="1400"/>
                        <a:t>GraphId</a:t>
                      </a:r>
                      <a:endParaRPr sz="1400"/>
                    </a:p>
                  </a:txBody>
                  <a:tcPr marT="34300" marB="34300" marR="68600" marL="68600"/>
                </a:tc>
                <a:tc>
                  <a:txBody>
                    <a:bodyPr/>
                    <a:lstStyle/>
                    <a:p>
                      <a:pPr indent="0" lvl="0" marL="0" marR="0" rtl="0" algn="l">
                        <a:spcBef>
                          <a:spcPts val="0"/>
                        </a:spcBef>
                        <a:spcAft>
                          <a:spcPts val="0"/>
                        </a:spcAft>
                        <a:buNone/>
                      </a:pPr>
                      <a:r>
                        <a:rPr lang="it" sz="1400"/>
                        <a:t>Dim 1</a:t>
                      </a:r>
                      <a:endParaRPr sz="1100"/>
                    </a:p>
                  </a:txBody>
                  <a:tcPr marT="34300" marB="34300" marR="68600" marL="68600"/>
                </a:tc>
                <a:tc>
                  <a:txBody>
                    <a:bodyPr/>
                    <a:lstStyle/>
                    <a:p>
                      <a:pPr indent="0" lvl="0" marL="0" marR="0" rtl="0" algn="l">
                        <a:spcBef>
                          <a:spcPts val="0"/>
                        </a:spcBef>
                        <a:spcAft>
                          <a:spcPts val="0"/>
                        </a:spcAft>
                        <a:buNone/>
                      </a:pPr>
                      <a:r>
                        <a:rPr lang="it" sz="1400"/>
                        <a:t>Dim 2</a:t>
                      </a:r>
                      <a:endParaRPr sz="1100"/>
                    </a:p>
                  </a:txBody>
                  <a:tcPr marT="34300" marB="34300" marR="68600" marL="68600"/>
                </a:tc>
                <a:tc>
                  <a:txBody>
                    <a:bodyPr/>
                    <a:lstStyle/>
                    <a:p>
                      <a:pPr indent="0" lvl="0" marL="0" marR="0" rtl="0" algn="l">
                        <a:spcBef>
                          <a:spcPts val="0"/>
                        </a:spcBef>
                        <a:spcAft>
                          <a:spcPts val="0"/>
                        </a:spcAft>
                        <a:buNone/>
                      </a:pPr>
                      <a:r>
                        <a:rPr lang="it" sz="1400"/>
                        <a:t>…</a:t>
                      </a:r>
                      <a:endParaRPr sz="1100"/>
                    </a:p>
                  </a:txBody>
                  <a:tcPr marT="34300" marB="34300" marR="68600" marL="68600"/>
                </a:tc>
                <a:tc>
                  <a:txBody>
                    <a:bodyPr/>
                    <a:lstStyle/>
                    <a:p>
                      <a:pPr indent="0" lvl="0" marL="0" marR="0" rtl="0" algn="l">
                        <a:spcBef>
                          <a:spcPts val="0"/>
                        </a:spcBef>
                        <a:spcAft>
                          <a:spcPts val="0"/>
                        </a:spcAft>
                        <a:buNone/>
                      </a:pPr>
                      <a:r>
                        <a:rPr lang="it" sz="1400"/>
                        <a:t>Dim d</a:t>
                      </a:r>
                      <a:endParaRPr sz="1100"/>
                    </a:p>
                  </a:txBody>
                  <a:tcPr marT="34300" marB="34300" marR="68600" marL="68600"/>
                </a:tc>
              </a:tr>
              <a:tr h="278150">
                <a:tc>
                  <a:txBody>
                    <a:bodyPr/>
                    <a:lstStyle/>
                    <a:p>
                      <a:pPr indent="0" lvl="0" marL="0" marR="0" rtl="0" algn="l">
                        <a:spcBef>
                          <a:spcPts val="0"/>
                        </a:spcBef>
                        <a:spcAft>
                          <a:spcPts val="0"/>
                        </a:spcAft>
                        <a:buNone/>
                      </a:pPr>
                      <a:r>
                        <a:rPr lang="it" sz="1400"/>
                        <a:t>G1</a:t>
                      </a:r>
                      <a:endParaRPr sz="1100"/>
                    </a:p>
                  </a:txBody>
                  <a:tcPr marT="34300" marB="34300" marR="68600" marL="68600"/>
                </a:tc>
                <a:tc>
                  <a:txBody>
                    <a:bodyPr/>
                    <a:lstStyle/>
                    <a:p>
                      <a:pPr indent="0" lvl="0" marL="0" marR="0" rtl="0" algn="l">
                        <a:spcBef>
                          <a:spcPts val="0"/>
                        </a:spcBef>
                        <a:spcAft>
                          <a:spcPts val="0"/>
                        </a:spcAft>
                        <a:buNone/>
                      </a:pPr>
                      <a:r>
                        <a:rPr lang="it" sz="1400"/>
                        <a:t>0.9</a:t>
                      </a:r>
                      <a:endParaRPr sz="1100"/>
                    </a:p>
                  </a:txBody>
                  <a:tcPr marT="34300" marB="34300" marR="68600" marL="68600"/>
                </a:tc>
                <a:tc>
                  <a:txBody>
                    <a:bodyPr/>
                    <a:lstStyle/>
                    <a:p>
                      <a:pPr indent="0" lvl="0" marL="0" marR="0" rtl="0" algn="l">
                        <a:spcBef>
                          <a:spcPts val="0"/>
                        </a:spcBef>
                        <a:spcAft>
                          <a:spcPts val="0"/>
                        </a:spcAft>
                        <a:buNone/>
                      </a:pPr>
                      <a:r>
                        <a:rPr lang="it" sz="1400"/>
                        <a:t>0.12</a:t>
                      </a:r>
                      <a:endParaRPr sz="1100"/>
                    </a:p>
                  </a:txBody>
                  <a:tcPr marT="34300" marB="34300" marR="68600" marL="68600"/>
                </a:tc>
                <a:tc>
                  <a:txBody>
                    <a:bodyPr/>
                    <a:lstStyle/>
                    <a:p>
                      <a:pPr indent="0" lvl="0" marL="0" marR="0" rtl="0" algn="l">
                        <a:spcBef>
                          <a:spcPts val="0"/>
                        </a:spcBef>
                        <a:spcAft>
                          <a:spcPts val="0"/>
                        </a:spcAft>
                        <a:buNone/>
                      </a:pPr>
                      <a:r>
                        <a:rPr lang="it" sz="1400"/>
                        <a:t>…</a:t>
                      </a:r>
                      <a:endParaRPr sz="1100"/>
                    </a:p>
                  </a:txBody>
                  <a:tcPr marT="34300" marB="34300" marR="68600" marL="68600"/>
                </a:tc>
                <a:tc>
                  <a:txBody>
                    <a:bodyPr/>
                    <a:lstStyle/>
                    <a:p>
                      <a:pPr indent="0" lvl="0" marL="0" marR="0" rtl="0" algn="l">
                        <a:spcBef>
                          <a:spcPts val="0"/>
                        </a:spcBef>
                        <a:spcAft>
                          <a:spcPts val="0"/>
                        </a:spcAft>
                        <a:buNone/>
                      </a:pPr>
                      <a:r>
                        <a:rPr lang="it" sz="1400"/>
                        <a:t>0.32</a:t>
                      </a:r>
                      <a:endParaRPr sz="1100"/>
                    </a:p>
                  </a:txBody>
                  <a:tcPr marT="34300" marB="34300" marR="68600" marL="68600"/>
                </a:tc>
              </a:tr>
              <a:tr h="278150">
                <a:tc>
                  <a:txBody>
                    <a:bodyPr/>
                    <a:lstStyle/>
                    <a:p>
                      <a:pPr indent="0" lvl="0" marL="0" marR="0" rtl="0" algn="l">
                        <a:spcBef>
                          <a:spcPts val="0"/>
                        </a:spcBef>
                        <a:spcAft>
                          <a:spcPts val="0"/>
                        </a:spcAft>
                        <a:buNone/>
                      </a:pPr>
                      <a:r>
                        <a:rPr lang="it" sz="1400"/>
                        <a:t>G2</a:t>
                      </a:r>
                      <a:endParaRPr sz="1100"/>
                    </a:p>
                  </a:txBody>
                  <a:tcPr marT="34300" marB="34300" marR="68600" marL="68600"/>
                </a:tc>
                <a:tc>
                  <a:txBody>
                    <a:bodyPr/>
                    <a:lstStyle/>
                    <a:p>
                      <a:pPr indent="0" lvl="0" marL="0" marR="0" rtl="0" algn="l">
                        <a:spcBef>
                          <a:spcPts val="0"/>
                        </a:spcBef>
                        <a:spcAft>
                          <a:spcPts val="0"/>
                        </a:spcAft>
                        <a:buNone/>
                      </a:pPr>
                      <a:r>
                        <a:rPr lang="it" sz="1400"/>
                        <a:t>0.20</a:t>
                      </a:r>
                      <a:endParaRPr sz="1100"/>
                    </a:p>
                  </a:txBody>
                  <a:tcPr marT="34300" marB="34300" marR="68600" marL="68600"/>
                </a:tc>
                <a:tc>
                  <a:txBody>
                    <a:bodyPr/>
                    <a:lstStyle/>
                    <a:p>
                      <a:pPr indent="0" lvl="0" marL="0" marR="0" rtl="0" algn="l">
                        <a:spcBef>
                          <a:spcPts val="0"/>
                        </a:spcBef>
                        <a:spcAft>
                          <a:spcPts val="0"/>
                        </a:spcAft>
                        <a:buNone/>
                      </a:pPr>
                      <a:r>
                        <a:rPr lang="it" sz="1400"/>
                        <a:t>0.88</a:t>
                      </a:r>
                      <a:endParaRPr sz="1100"/>
                    </a:p>
                  </a:txBody>
                  <a:tcPr marT="34300" marB="34300" marR="68600" marL="68600"/>
                </a:tc>
                <a:tc>
                  <a:txBody>
                    <a:bodyPr/>
                    <a:lstStyle/>
                    <a:p>
                      <a:pPr indent="0" lvl="0" marL="0" marR="0" rtl="0" algn="l">
                        <a:spcBef>
                          <a:spcPts val="0"/>
                        </a:spcBef>
                        <a:spcAft>
                          <a:spcPts val="0"/>
                        </a:spcAft>
                        <a:buNone/>
                      </a:pPr>
                      <a:r>
                        <a:rPr lang="it" sz="1400"/>
                        <a:t>…</a:t>
                      </a:r>
                      <a:endParaRPr sz="1100"/>
                    </a:p>
                  </a:txBody>
                  <a:tcPr marT="34300" marB="34300" marR="68600" marL="68600"/>
                </a:tc>
                <a:tc>
                  <a:txBody>
                    <a:bodyPr/>
                    <a:lstStyle/>
                    <a:p>
                      <a:pPr indent="0" lvl="0" marL="0" marR="0" rtl="0" algn="l">
                        <a:spcBef>
                          <a:spcPts val="0"/>
                        </a:spcBef>
                        <a:spcAft>
                          <a:spcPts val="0"/>
                        </a:spcAft>
                        <a:buNone/>
                      </a:pPr>
                      <a:r>
                        <a:rPr lang="it" sz="1400"/>
                        <a:t>0.11</a:t>
                      </a:r>
                      <a:endParaRPr sz="1100"/>
                    </a:p>
                  </a:txBody>
                  <a:tcPr marT="34300" marB="34300" marR="68600" marL="68600"/>
                </a:tc>
              </a:tr>
              <a:tr h="278150">
                <a:tc>
                  <a:txBody>
                    <a:bodyPr/>
                    <a:lstStyle/>
                    <a:p>
                      <a:pPr indent="0" lvl="0" marL="0" marR="0" rtl="0" algn="l">
                        <a:spcBef>
                          <a:spcPts val="0"/>
                        </a:spcBef>
                        <a:spcAft>
                          <a:spcPts val="0"/>
                        </a:spcAft>
                        <a:buNone/>
                      </a:pPr>
                      <a:r>
                        <a:rPr lang="it" sz="1400"/>
                        <a:t>G3</a:t>
                      </a:r>
                      <a:endParaRPr sz="1100"/>
                    </a:p>
                  </a:txBody>
                  <a:tcPr marT="34300" marB="34300" marR="68600" marL="68600"/>
                </a:tc>
                <a:tc>
                  <a:txBody>
                    <a:bodyPr/>
                    <a:lstStyle/>
                    <a:p>
                      <a:pPr indent="0" lvl="0" marL="0" marR="0" rtl="0" algn="l">
                        <a:spcBef>
                          <a:spcPts val="0"/>
                        </a:spcBef>
                        <a:spcAft>
                          <a:spcPts val="0"/>
                        </a:spcAft>
                        <a:buNone/>
                      </a:pPr>
                      <a:r>
                        <a:rPr lang="it" sz="1400"/>
                        <a:t>0.25</a:t>
                      </a:r>
                      <a:endParaRPr sz="1100"/>
                    </a:p>
                  </a:txBody>
                  <a:tcPr marT="34300" marB="34300" marR="68600" marL="68600"/>
                </a:tc>
                <a:tc>
                  <a:txBody>
                    <a:bodyPr/>
                    <a:lstStyle/>
                    <a:p>
                      <a:pPr indent="0" lvl="0" marL="0" marR="0" rtl="0" algn="l">
                        <a:spcBef>
                          <a:spcPts val="0"/>
                        </a:spcBef>
                        <a:spcAft>
                          <a:spcPts val="0"/>
                        </a:spcAft>
                        <a:buNone/>
                      </a:pPr>
                      <a:r>
                        <a:rPr lang="it" sz="1400"/>
                        <a:t>0.76</a:t>
                      </a:r>
                      <a:endParaRPr sz="1100"/>
                    </a:p>
                  </a:txBody>
                  <a:tcPr marT="34300" marB="34300" marR="68600" marL="68600"/>
                </a:tc>
                <a:tc>
                  <a:txBody>
                    <a:bodyPr/>
                    <a:lstStyle/>
                    <a:p>
                      <a:pPr indent="0" lvl="0" marL="0" marR="0" rtl="0" algn="l">
                        <a:spcBef>
                          <a:spcPts val="0"/>
                        </a:spcBef>
                        <a:spcAft>
                          <a:spcPts val="0"/>
                        </a:spcAft>
                        <a:buNone/>
                      </a:pPr>
                      <a:r>
                        <a:rPr lang="it" sz="1400"/>
                        <a:t>…</a:t>
                      </a:r>
                      <a:endParaRPr sz="1100"/>
                    </a:p>
                  </a:txBody>
                  <a:tcPr marT="34300" marB="34300" marR="68600" marL="68600"/>
                </a:tc>
                <a:tc>
                  <a:txBody>
                    <a:bodyPr/>
                    <a:lstStyle/>
                    <a:p>
                      <a:pPr indent="0" lvl="0" marL="0" marR="0" rtl="0" algn="l">
                        <a:spcBef>
                          <a:spcPts val="0"/>
                        </a:spcBef>
                        <a:spcAft>
                          <a:spcPts val="0"/>
                        </a:spcAft>
                        <a:buNone/>
                      </a:pPr>
                      <a:r>
                        <a:rPr lang="it" sz="1400"/>
                        <a:t>0.09</a:t>
                      </a:r>
                      <a:endParaRPr sz="1100"/>
                    </a:p>
                  </a:txBody>
                  <a:tcPr marT="34300" marB="34300" marR="68600" marL="68600"/>
                </a:tc>
              </a:tr>
            </a:tbl>
          </a:graphicData>
        </a:graphic>
      </p:graphicFrame>
      <p:sp>
        <p:nvSpPr>
          <p:cNvPr id="185" name="Google Shape;185;p26"/>
          <p:cNvSpPr txBox="1"/>
          <p:nvPr/>
        </p:nvSpPr>
        <p:spPr>
          <a:xfrm>
            <a:off x="220799" y="4176238"/>
            <a:ext cx="1303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dk1"/>
                </a:solidFill>
                <a:latin typeface="Calibri"/>
                <a:ea typeface="Calibri"/>
                <a:cs typeface="Calibri"/>
                <a:sym typeface="Calibri"/>
              </a:rPr>
              <a:t>embedding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 Node2Vec, Edge2Vec, Graph2Vec</a:t>
            </a:r>
            <a:endParaRPr/>
          </a:p>
        </p:txBody>
      </p:sp>
      <p:grpSp>
        <p:nvGrpSpPr>
          <p:cNvPr id="191" name="Google Shape;191;p27"/>
          <p:cNvGrpSpPr/>
          <p:nvPr/>
        </p:nvGrpSpPr>
        <p:grpSpPr>
          <a:xfrm>
            <a:off x="416384" y="1280175"/>
            <a:ext cx="2121809" cy="1216719"/>
            <a:chOff x="275492" y="1268298"/>
            <a:chExt cx="5664200" cy="3867512"/>
          </a:xfrm>
        </p:grpSpPr>
        <p:pic>
          <p:nvPicPr>
            <p:cNvPr id="192" name="Google Shape;192;p27"/>
            <p:cNvPicPr preferRelativeResize="0"/>
            <p:nvPr/>
          </p:nvPicPr>
          <p:blipFill rotWithShape="1">
            <a:blip r:embed="rId3">
              <a:alphaModFix/>
            </a:blip>
            <a:srcRect b="0" l="0" r="0" t="0"/>
            <a:stretch/>
          </p:blipFill>
          <p:spPr>
            <a:xfrm>
              <a:off x="275492" y="1300410"/>
              <a:ext cx="5664200" cy="3835400"/>
            </a:xfrm>
            <a:prstGeom prst="rect">
              <a:avLst/>
            </a:prstGeom>
            <a:noFill/>
            <a:ln>
              <a:noFill/>
            </a:ln>
          </p:spPr>
        </p:pic>
        <p:sp>
          <p:nvSpPr>
            <p:cNvPr id="193" name="Google Shape;193;p27"/>
            <p:cNvSpPr/>
            <p:nvPr/>
          </p:nvSpPr>
          <p:spPr>
            <a:xfrm>
              <a:off x="656492" y="3494970"/>
              <a:ext cx="1326000" cy="1463100"/>
            </a:xfrm>
            <a:prstGeom prst="ellipse">
              <a:avLst/>
            </a:prstGeom>
            <a:no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27"/>
            <p:cNvSpPr/>
            <p:nvPr/>
          </p:nvSpPr>
          <p:spPr>
            <a:xfrm>
              <a:off x="1279103" y="1378470"/>
              <a:ext cx="3010800" cy="1938600"/>
            </a:xfrm>
            <a:prstGeom prst="ellipse">
              <a:avLst/>
            </a:prstGeom>
            <a:no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27"/>
            <p:cNvSpPr/>
            <p:nvPr/>
          </p:nvSpPr>
          <p:spPr>
            <a:xfrm>
              <a:off x="4377592" y="1732768"/>
              <a:ext cx="1326000" cy="1463100"/>
            </a:xfrm>
            <a:prstGeom prst="ellipse">
              <a:avLst/>
            </a:prstGeom>
            <a:no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6" name="Google Shape;196;p27"/>
            <p:cNvSpPr txBox="1"/>
            <p:nvPr/>
          </p:nvSpPr>
          <p:spPr>
            <a:xfrm>
              <a:off x="786917" y="3218110"/>
              <a:ext cx="301800" cy="90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1</a:t>
              </a:r>
              <a:endParaRPr sz="1100"/>
            </a:p>
          </p:txBody>
        </p:sp>
        <p:sp>
          <p:nvSpPr>
            <p:cNvPr id="197" name="Google Shape;197;p27"/>
            <p:cNvSpPr txBox="1"/>
            <p:nvPr/>
          </p:nvSpPr>
          <p:spPr>
            <a:xfrm>
              <a:off x="3587404" y="1268298"/>
              <a:ext cx="301800" cy="90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2</a:t>
              </a:r>
              <a:endParaRPr sz="1100"/>
            </a:p>
          </p:txBody>
        </p:sp>
        <p:sp>
          <p:nvSpPr>
            <p:cNvPr id="198" name="Google Shape;198;p27"/>
            <p:cNvSpPr txBox="1"/>
            <p:nvPr/>
          </p:nvSpPr>
          <p:spPr>
            <a:xfrm>
              <a:off x="5489447" y="1732768"/>
              <a:ext cx="301800" cy="90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3</a:t>
              </a:r>
              <a:endParaRPr sz="1100"/>
            </a:p>
          </p:txBody>
        </p:sp>
      </p:grpSp>
      <p:grpSp>
        <p:nvGrpSpPr>
          <p:cNvPr id="199" name="Google Shape;199;p27"/>
          <p:cNvGrpSpPr/>
          <p:nvPr/>
        </p:nvGrpSpPr>
        <p:grpSpPr>
          <a:xfrm>
            <a:off x="2651467" y="1184835"/>
            <a:ext cx="1611224" cy="1526975"/>
            <a:chOff x="6803294" y="1300410"/>
            <a:chExt cx="4764116" cy="4389120"/>
          </a:xfrm>
        </p:grpSpPr>
        <p:pic>
          <p:nvPicPr>
            <p:cNvPr id="200" name="Google Shape;200;p27"/>
            <p:cNvPicPr preferRelativeResize="0"/>
            <p:nvPr/>
          </p:nvPicPr>
          <p:blipFill rotWithShape="1">
            <a:blip r:embed="rId4">
              <a:alphaModFix/>
            </a:blip>
            <a:srcRect b="0" l="0" r="0" t="0"/>
            <a:stretch/>
          </p:blipFill>
          <p:spPr>
            <a:xfrm>
              <a:off x="6803294" y="1300410"/>
              <a:ext cx="4534409" cy="4389120"/>
            </a:xfrm>
            <a:prstGeom prst="rect">
              <a:avLst/>
            </a:prstGeom>
            <a:noFill/>
            <a:ln>
              <a:noFill/>
            </a:ln>
          </p:spPr>
        </p:pic>
        <p:sp>
          <p:nvSpPr>
            <p:cNvPr id="201" name="Google Shape;201;p27"/>
            <p:cNvSpPr/>
            <p:nvPr/>
          </p:nvSpPr>
          <p:spPr>
            <a:xfrm>
              <a:off x="8694662" y="1378470"/>
              <a:ext cx="1219800" cy="723600"/>
            </a:xfrm>
            <a:prstGeom prst="ellipse">
              <a:avLst/>
            </a:prstGeom>
            <a:no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2" name="Google Shape;202;p27"/>
            <p:cNvSpPr/>
            <p:nvPr/>
          </p:nvSpPr>
          <p:spPr>
            <a:xfrm>
              <a:off x="7040564" y="4773995"/>
              <a:ext cx="1219800" cy="723600"/>
            </a:xfrm>
            <a:prstGeom prst="ellipse">
              <a:avLst/>
            </a:prstGeom>
            <a:no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3" name="Google Shape;203;p27"/>
            <p:cNvSpPr/>
            <p:nvPr/>
          </p:nvSpPr>
          <p:spPr>
            <a:xfrm rot="2156732">
              <a:off x="9980810" y="2765008"/>
              <a:ext cx="1219899" cy="1644750"/>
            </a:xfrm>
            <a:prstGeom prst="ellipse">
              <a:avLst/>
            </a:prstGeom>
            <a:no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4" name="Google Shape;204;p27"/>
            <p:cNvSpPr txBox="1"/>
            <p:nvPr/>
          </p:nvSpPr>
          <p:spPr>
            <a:xfrm>
              <a:off x="9878494" y="1370953"/>
              <a:ext cx="301800" cy="818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3</a:t>
              </a:r>
              <a:endParaRPr sz="1100"/>
            </a:p>
          </p:txBody>
        </p:sp>
        <p:sp>
          <p:nvSpPr>
            <p:cNvPr id="205" name="Google Shape;205;p27"/>
            <p:cNvSpPr txBox="1"/>
            <p:nvPr/>
          </p:nvSpPr>
          <p:spPr>
            <a:xfrm>
              <a:off x="10055111" y="2694313"/>
              <a:ext cx="301800" cy="818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2</a:t>
              </a:r>
              <a:endParaRPr sz="1100"/>
            </a:p>
          </p:txBody>
        </p:sp>
        <p:sp>
          <p:nvSpPr>
            <p:cNvPr id="206" name="Google Shape;206;p27"/>
            <p:cNvSpPr txBox="1"/>
            <p:nvPr/>
          </p:nvSpPr>
          <p:spPr>
            <a:xfrm>
              <a:off x="7692527" y="4426586"/>
              <a:ext cx="301800" cy="818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1</a:t>
              </a:r>
              <a:endParaRPr sz="1100"/>
            </a:p>
          </p:txBody>
        </p:sp>
      </p:grpSp>
      <p:sp>
        <p:nvSpPr>
          <p:cNvPr id="207" name="Google Shape;207;p27"/>
          <p:cNvSpPr txBox="1"/>
          <p:nvPr/>
        </p:nvSpPr>
        <p:spPr>
          <a:xfrm>
            <a:off x="1606777" y="806550"/>
            <a:ext cx="123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dk1"/>
                </a:solidFill>
                <a:latin typeface="Calibri"/>
                <a:ea typeface="Calibri"/>
                <a:cs typeface="Calibri"/>
                <a:sym typeface="Calibri"/>
              </a:rPr>
              <a:t>Node2Vec</a:t>
            </a:r>
            <a:endParaRPr sz="1100"/>
          </a:p>
        </p:txBody>
      </p:sp>
      <p:pic>
        <p:nvPicPr>
          <p:cNvPr id="208" name="Google Shape;208;p27"/>
          <p:cNvPicPr preferRelativeResize="0"/>
          <p:nvPr/>
        </p:nvPicPr>
        <p:blipFill rotWithShape="1">
          <a:blip r:embed="rId5">
            <a:alphaModFix/>
          </a:blip>
          <a:srcRect b="0" l="0" r="0" t="0"/>
          <a:stretch/>
        </p:blipFill>
        <p:spPr>
          <a:xfrm>
            <a:off x="5208126" y="1184832"/>
            <a:ext cx="3519488" cy="1733550"/>
          </a:xfrm>
          <a:prstGeom prst="rect">
            <a:avLst/>
          </a:prstGeom>
          <a:noFill/>
          <a:ln>
            <a:noFill/>
          </a:ln>
        </p:spPr>
      </p:pic>
      <p:sp>
        <p:nvSpPr>
          <p:cNvPr id="209" name="Google Shape;209;p27"/>
          <p:cNvSpPr txBox="1"/>
          <p:nvPr/>
        </p:nvSpPr>
        <p:spPr>
          <a:xfrm>
            <a:off x="6145023" y="806550"/>
            <a:ext cx="1232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dk1"/>
                </a:solidFill>
                <a:latin typeface="Calibri"/>
                <a:ea typeface="Calibri"/>
                <a:cs typeface="Calibri"/>
                <a:sym typeface="Calibri"/>
              </a:rPr>
              <a:t>Edge2Vec</a:t>
            </a:r>
            <a:endParaRPr sz="1100"/>
          </a:p>
        </p:txBody>
      </p:sp>
      <p:pic>
        <p:nvPicPr>
          <p:cNvPr id="210" name="Google Shape;210;p27"/>
          <p:cNvPicPr preferRelativeResize="0"/>
          <p:nvPr/>
        </p:nvPicPr>
        <p:blipFill rotWithShape="1">
          <a:blip r:embed="rId6">
            <a:alphaModFix/>
          </a:blip>
          <a:srcRect b="0" l="0" r="0" t="0"/>
          <a:stretch/>
        </p:blipFill>
        <p:spPr>
          <a:xfrm>
            <a:off x="5721271" y="3184453"/>
            <a:ext cx="1728555" cy="1665335"/>
          </a:xfrm>
          <a:prstGeom prst="rect">
            <a:avLst/>
          </a:prstGeom>
          <a:noFill/>
          <a:ln>
            <a:noFill/>
          </a:ln>
        </p:spPr>
      </p:pic>
      <p:pic>
        <p:nvPicPr>
          <p:cNvPr id="211" name="Google Shape;211;p27"/>
          <p:cNvPicPr preferRelativeResize="0"/>
          <p:nvPr/>
        </p:nvPicPr>
        <p:blipFill rotWithShape="1">
          <a:blip r:embed="rId7">
            <a:alphaModFix/>
          </a:blip>
          <a:srcRect b="0" l="0" r="0" t="0"/>
          <a:stretch/>
        </p:blipFill>
        <p:spPr>
          <a:xfrm>
            <a:off x="2747138" y="3996192"/>
            <a:ext cx="1232530" cy="834583"/>
          </a:xfrm>
          <a:prstGeom prst="rect">
            <a:avLst/>
          </a:prstGeom>
          <a:noFill/>
          <a:ln>
            <a:noFill/>
          </a:ln>
        </p:spPr>
      </p:pic>
      <p:pic>
        <p:nvPicPr>
          <p:cNvPr id="212" name="Google Shape;212;p27"/>
          <p:cNvPicPr preferRelativeResize="0"/>
          <p:nvPr/>
        </p:nvPicPr>
        <p:blipFill rotWithShape="1">
          <a:blip r:embed="rId8">
            <a:alphaModFix/>
          </a:blip>
          <a:srcRect b="0" l="0" r="0" t="0"/>
          <a:stretch/>
        </p:blipFill>
        <p:spPr>
          <a:xfrm>
            <a:off x="4333571" y="3996192"/>
            <a:ext cx="1232112" cy="834300"/>
          </a:xfrm>
          <a:prstGeom prst="rect">
            <a:avLst/>
          </a:prstGeom>
          <a:noFill/>
          <a:ln>
            <a:noFill/>
          </a:ln>
        </p:spPr>
      </p:pic>
      <p:pic>
        <p:nvPicPr>
          <p:cNvPr id="213" name="Google Shape;213;p27"/>
          <p:cNvPicPr preferRelativeResize="0"/>
          <p:nvPr/>
        </p:nvPicPr>
        <p:blipFill rotWithShape="1">
          <a:blip r:embed="rId9">
            <a:alphaModFix/>
          </a:blip>
          <a:srcRect b="0" l="0" r="0" t="0"/>
          <a:stretch/>
        </p:blipFill>
        <p:spPr>
          <a:xfrm>
            <a:off x="4345925" y="3167812"/>
            <a:ext cx="1232112" cy="834300"/>
          </a:xfrm>
          <a:prstGeom prst="rect">
            <a:avLst/>
          </a:prstGeom>
          <a:noFill/>
          <a:ln>
            <a:noFill/>
          </a:ln>
        </p:spPr>
      </p:pic>
      <p:pic>
        <p:nvPicPr>
          <p:cNvPr id="214" name="Google Shape;214;p27"/>
          <p:cNvPicPr preferRelativeResize="0"/>
          <p:nvPr/>
        </p:nvPicPr>
        <p:blipFill rotWithShape="1">
          <a:blip r:embed="rId10">
            <a:alphaModFix/>
          </a:blip>
          <a:srcRect b="0" l="0" r="0" t="0"/>
          <a:stretch/>
        </p:blipFill>
        <p:spPr>
          <a:xfrm>
            <a:off x="2747138" y="3167812"/>
            <a:ext cx="1232112" cy="834300"/>
          </a:xfrm>
          <a:prstGeom prst="rect">
            <a:avLst/>
          </a:prstGeom>
          <a:noFill/>
          <a:ln>
            <a:noFill/>
          </a:ln>
        </p:spPr>
      </p:pic>
      <p:sp>
        <p:nvSpPr>
          <p:cNvPr id="215" name="Google Shape;215;p27"/>
          <p:cNvSpPr txBox="1"/>
          <p:nvPr/>
        </p:nvSpPr>
        <p:spPr>
          <a:xfrm>
            <a:off x="4016579" y="4274842"/>
            <a:ext cx="261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t>
            </a:r>
            <a:endParaRPr sz="1100"/>
          </a:p>
        </p:txBody>
      </p:sp>
      <p:sp>
        <p:nvSpPr>
          <p:cNvPr id="216" name="Google Shape;216;p27"/>
          <p:cNvSpPr txBox="1"/>
          <p:nvPr/>
        </p:nvSpPr>
        <p:spPr>
          <a:xfrm>
            <a:off x="4038409" y="3422921"/>
            <a:ext cx="261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t>
            </a:r>
            <a:endParaRPr sz="1100"/>
          </a:p>
        </p:txBody>
      </p:sp>
      <p:sp>
        <p:nvSpPr>
          <p:cNvPr id="217" name="Google Shape;217;p27"/>
          <p:cNvSpPr txBox="1"/>
          <p:nvPr/>
        </p:nvSpPr>
        <p:spPr>
          <a:xfrm>
            <a:off x="1573284" y="3636600"/>
            <a:ext cx="1232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dk1"/>
                </a:solidFill>
                <a:latin typeface="Calibri"/>
                <a:ea typeface="Calibri"/>
                <a:cs typeface="Calibri"/>
                <a:sym typeface="Calibri"/>
              </a:rPr>
              <a:t>Graph2Vec</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Matrix Factorization</a:t>
            </a:r>
            <a:endParaRPr/>
          </a:p>
        </p:txBody>
      </p:sp>
      <p:sp>
        <p:nvSpPr>
          <p:cNvPr id="223" name="Google Shape;223;p28"/>
          <p:cNvSpPr txBox="1"/>
          <p:nvPr>
            <p:ph idx="4294967295" type="body"/>
          </p:nvPr>
        </p:nvSpPr>
        <p:spPr>
          <a:xfrm>
            <a:off x="460950" y="1005525"/>
            <a:ext cx="8222100" cy="367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it"/>
              <a:t>Objective:</a:t>
            </a:r>
            <a:r>
              <a:rPr lang="it"/>
              <a:t> decompose a matrix into constituent parts</a:t>
            </a:r>
            <a:endParaRPr/>
          </a:p>
          <a:p>
            <a:pPr indent="-342900" lvl="0" marL="457200" rtl="0" algn="l">
              <a:spcBef>
                <a:spcPts val="0"/>
              </a:spcBef>
              <a:spcAft>
                <a:spcPts val="0"/>
              </a:spcAft>
              <a:buSzPts val="1800"/>
              <a:buChar char="●"/>
            </a:pPr>
            <a:r>
              <a:rPr b="1" lang="it"/>
              <a:t>Why?</a:t>
            </a:r>
            <a:r>
              <a:rPr lang="it"/>
              <a:t> constituent parts are “simpler” (e.g. less noisy)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Let </a:t>
            </a:r>
            <a:r>
              <a:rPr i="1" lang="it"/>
              <a:t>W ∈ R</a:t>
            </a:r>
            <a:r>
              <a:rPr baseline="30000" i="1" lang="it"/>
              <a:t>m x n</a:t>
            </a:r>
            <a:r>
              <a:rPr lang="it"/>
              <a:t> be the input data. Matrix Factorization decomposes </a:t>
            </a:r>
            <a:r>
              <a:rPr i="1" lang="it"/>
              <a:t>W ≃ V x H </a:t>
            </a:r>
            <a:r>
              <a:rPr lang="it" sz="1600"/>
              <a:t>(with </a:t>
            </a:r>
            <a:r>
              <a:rPr i="1" lang="it" sz="1600"/>
              <a:t>V </a:t>
            </a:r>
            <a:r>
              <a:rPr i="1" lang="it" sz="1600"/>
              <a:t>∈ R</a:t>
            </a:r>
            <a:r>
              <a:rPr baseline="30000" i="1" lang="it" sz="1600"/>
              <a:t>m x d</a:t>
            </a:r>
            <a:r>
              <a:rPr lang="it" sz="1600"/>
              <a:t> and </a:t>
            </a:r>
            <a:r>
              <a:rPr i="1" lang="it" sz="1600"/>
              <a:t>H ∈ R </a:t>
            </a:r>
            <a:r>
              <a:rPr baseline="30000" i="1" lang="it" sz="1600"/>
              <a:t>d x n</a:t>
            </a:r>
            <a:r>
              <a:rPr i="1" lang="it" sz="1600"/>
              <a:t>, d = number of dimension of the embedding space</a:t>
            </a:r>
            <a:r>
              <a:rPr lang="it" sz="1600"/>
              <a:t>)</a:t>
            </a:r>
            <a:endParaRPr sz="1600"/>
          </a:p>
          <a:p>
            <a:pPr indent="0" lvl="0" marL="0" rtl="0" algn="l">
              <a:spcBef>
                <a:spcPts val="1200"/>
              </a:spcBef>
              <a:spcAft>
                <a:spcPts val="0"/>
              </a:spcAft>
              <a:buNone/>
            </a:pPr>
            <a:r>
              <a:rPr lang="it" sz="1600"/>
              <a:t>V and H are learnt by optimizing a loss function (depending on the specific problem). In the general formulation:</a:t>
            </a:r>
            <a:endParaRPr sz="1600"/>
          </a:p>
          <a:p>
            <a:pPr indent="0" lvl="0" marL="0" rtl="0" algn="ctr">
              <a:spcBef>
                <a:spcPts val="1200"/>
              </a:spcBef>
              <a:spcAft>
                <a:spcPts val="0"/>
              </a:spcAft>
              <a:buNone/>
            </a:pPr>
            <a:r>
              <a:rPr b="1" lang="it"/>
              <a:t>min</a:t>
            </a:r>
            <a:r>
              <a:rPr lang="it"/>
              <a:t>  II W - VH ||</a:t>
            </a:r>
            <a:r>
              <a:rPr baseline="30000" lang="it"/>
              <a:t>2</a:t>
            </a:r>
            <a:r>
              <a:rPr baseline="-25000" lang="it"/>
              <a:t>F</a:t>
            </a:r>
            <a:endParaRPr baseline="-25000"/>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Matrix Factorization: Higher-Order Proximity Preserved Embedding (HOPE)</a:t>
            </a:r>
            <a:endParaRPr/>
          </a:p>
        </p:txBody>
      </p:sp>
      <p:sp>
        <p:nvSpPr>
          <p:cNvPr id="229" name="Google Shape;229;p29"/>
          <p:cNvSpPr txBox="1"/>
          <p:nvPr>
            <p:ph idx="4294967295" type="body"/>
          </p:nvPr>
        </p:nvSpPr>
        <p:spPr>
          <a:xfrm>
            <a:off x="460950" y="1005525"/>
            <a:ext cx="8222100" cy="370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HOPE is designed to preserve higher-order proximity in the embedding space</a:t>
            </a:r>
            <a:endParaRPr/>
          </a:p>
          <a:p>
            <a:pPr indent="-342900" lvl="0" marL="457200" rtl="0" algn="l">
              <a:spcBef>
                <a:spcPts val="1200"/>
              </a:spcBef>
              <a:spcAft>
                <a:spcPts val="0"/>
              </a:spcAft>
              <a:buSzPts val="1800"/>
              <a:buChar char="●"/>
            </a:pPr>
            <a:r>
              <a:rPr lang="it"/>
              <a:t>First order proximity: W</a:t>
            </a:r>
            <a:r>
              <a:rPr baseline="-25000" lang="it"/>
              <a:t>ij</a:t>
            </a:r>
            <a:r>
              <a:rPr lang="it"/>
              <a:t> if </a:t>
            </a:r>
            <a:r>
              <a:rPr i="1" lang="it"/>
              <a:t>(i,j)</a:t>
            </a:r>
            <a:r>
              <a:rPr lang="it"/>
              <a:t> </a:t>
            </a:r>
            <a:r>
              <a:rPr i="1" lang="it"/>
              <a:t>∈</a:t>
            </a:r>
            <a:r>
              <a:rPr lang="it"/>
              <a:t> </a:t>
            </a:r>
            <a:r>
              <a:rPr i="1" lang="it"/>
              <a:t>E</a:t>
            </a:r>
            <a:r>
              <a:rPr lang="it"/>
              <a:t>; 0 </a:t>
            </a:r>
            <a:r>
              <a:rPr i="1" lang="it"/>
              <a:t>otherwise</a:t>
            </a:r>
            <a:endParaRPr/>
          </a:p>
          <a:p>
            <a:pPr indent="-342900" lvl="0" marL="457200" rtl="0" algn="l">
              <a:spcBef>
                <a:spcPts val="0"/>
              </a:spcBef>
              <a:spcAft>
                <a:spcPts val="0"/>
              </a:spcAft>
              <a:buSzPts val="1800"/>
              <a:buChar char="●"/>
            </a:pPr>
            <a:r>
              <a:rPr lang="it"/>
              <a:t>Second order proximity: </a:t>
            </a:r>
            <a:r>
              <a:rPr lang="it"/>
              <a:t>W</a:t>
            </a:r>
            <a:r>
              <a:rPr baseline="-25000" lang="it"/>
              <a:t>ij</a:t>
            </a:r>
            <a:r>
              <a:rPr lang="it"/>
              <a:t> ☉ W</a:t>
            </a:r>
            <a:r>
              <a:rPr baseline="-25000" lang="it"/>
              <a:t>jk</a:t>
            </a:r>
            <a:r>
              <a:rPr lang="it"/>
              <a:t> if </a:t>
            </a:r>
            <a:r>
              <a:rPr i="1" lang="it"/>
              <a:t>(i,j)</a:t>
            </a:r>
            <a:r>
              <a:rPr lang="it"/>
              <a:t> </a:t>
            </a:r>
            <a:r>
              <a:rPr i="1" lang="it"/>
              <a:t>∈</a:t>
            </a:r>
            <a:r>
              <a:rPr lang="it"/>
              <a:t> </a:t>
            </a:r>
            <a:r>
              <a:rPr i="1" lang="it"/>
              <a:t>E </a:t>
            </a:r>
            <a:r>
              <a:rPr lang="it"/>
              <a:t>and </a:t>
            </a:r>
            <a:r>
              <a:rPr i="1" lang="it"/>
              <a:t>(j,k)</a:t>
            </a:r>
            <a:r>
              <a:rPr lang="it"/>
              <a:t> </a:t>
            </a:r>
            <a:r>
              <a:rPr i="1" lang="it"/>
              <a:t>∈</a:t>
            </a:r>
            <a:r>
              <a:rPr lang="it"/>
              <a:t> </a:t>
            </a:r>
            <a:r>
              <a:rPr i="1" lang="it"/>
              <a:t>E</a:t>
            </a:r>
            <a:endParaRPr i="1"/>
          </a:p>
          <a:p>
            <a:pPr indent="0" lvl="0" marL="0" rtl="0" algn="l">
              <a:spcBef>
                <a:spcPts val="1200"/>
              </a:spcBef>
              <a:spcAft>
                <a:spcPts val="0"/>
              </a:spcAft>
              <a:buNone/>
            </a:pPr>
            <a:r>
              <a:t/>
            </a:r>
            <a:endParaRPr/>
          </a:p>
          <a:p>
            <a:pPr indent="0" lvl="0" marL="0" rtl="0" algn="l">
              <a:spcBef>
                <a:spcPts val="1200"/>
              </a:spcBef>
              <a:spcAft>
                <a:spcPts val="0"/>
              </a:spcAft>
              <a:buNone/>
            </a:pPr>
            <a:r>
              <a:rPr lang="it"/>
              <a:t>HOPE optimizes the following problem:</a:t>
            </a:r>
            <a:endParaRPr/>
          </a:p>
          <a:p>
            <a:pPr indent="0" lvl="0" marL="0" rtl="0" algn="ctr">
              <a:spcBef>
                <a:spcPts val="1200"/>
              </a:spcBef>
              <a:spcAft>
                <a:spcPts val="0"/>
              </a:spcAft>
              <a:buNone/>
            </a:pPr>
            <a:r>
              <a:rPr lang="it"/>
              <a:t>L = || S - VH ||</a:t>
            </a:r>
            <a:r>
              <a:rPr baseline="30000" lang="it"/>
              <a:t>2</a:t>
            </a:r>
            <a:r>
              <a:rPr baseline="-25000" lang="it"/>
              <a:t>F</a:t>
            </a:r>
            <a:endParaRPr baseline="-25000"/>
          </a:p>
          <a:p>
            <a:pPr indent="0" lvl="0" marL="0" rtl="0" algn="l">
              <a:spcBef>
                <a:spcPts val="1200"/>
              </a:spcBef>
              <a:spcAft>
                <a:spcPts val="1200"/>
              </a:spcAft>
              <a:buNone/>
            </a:pPr>
            <a:r>
              <a:rPr lang="it"/>
              <a:t>where S</a:t>
            </a:r>
            <a:r>
              <a:rPr i="1" lang="it"/>
              <a:t> ∈ R </a:t>
            </a:r>
            <a:r>
              <a:rPr baseline="30000" i="1" lang="it"/>
              <a:t>m x n</a:t>
            </a:r>
            <a:r>
              <a:rPr lang="it"/>
              <a:t> is a </a:t>
            </a:r>
            <a:r>
              <a:rPr b="1" lang="it"/>
              <a:t>similarity matrix</a:t>
            </a:r>
            <a:r>
              <a:rPr lang="it"/>
              <a:t> and </a:t>
            </a:r>
            <a:r>
              <a:rPr i="1" lang="it" sz="1600"/>
              <a:t>V ∈ R</a:t>
            </a:r>
            <a:r>
              <a:rPr baseline="30000" i="1" lang="it" sz="1600"/>
              <a:t>m x d</a:t>
            </a:r>
            <a:r>
              <a:rPr lang="it" sz="1600"/>
              <a:t> and </a:t>
            </a:r>
            <a:r>
              <a:rPr i="1" lang="it" sz="1600"/>
              <a:t>H ∈ R </a:t>
            </a:r>
            <a:r>
              <a:rPr baseline="30000" i="1" lang="it" sz="1600"/>
              <a:t>d x n</a:t>
            </a:r>
            <a:r>
              <a:rPr i="1" lang="it" sz="1600"/>
              <a:t> </a:t>
            </a:r>
            <a:r>
              <a:rPr lang="it" sz="1600"/>
              <a:t>are the two embedding matrices representing a d-dimensional embedding space.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Matrix Factorization: Higher-Order Proximity Preserved Embedding (HOPE)</a:t>
            </a:r>
            <a:endParaRPr/>
          </a:p>
        </p:txBody>
      </p:sp>
      <p:sp>
        <p:nvSpPr>
          <p:cNvPr id="235" name="Google Shape;235;p30"/>
          <p:cNvSpPr txBox="1"/>
          <p:nvPr>
            <p:ph idx="4294967295" type="body"/>
          </p:nvPr>
        </p:nvSpPr>
        <p:spPr>
          <a:xfrm>
            <a:off x="460950" y="1005525"/>
            <a:ext cx="8222100" cy="370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How to define the similarity matrix S?</a:t>
            </a:r>
            <a:endParaRPr/>
          </a:p>
          <a:p>
            <a:pPr indent="0" lvl="0" marL="0" rtl="0" algn="l">
              <a:spcBef>
                <a:spcPts val="1200"/>
              </a:spcBef>
              <a:spcAft>
                <a:spcPts val="0"/>
              </a:spcAft>
              <a:buNone/>
            </a:pPr>
            <a:r>
              <a:rPr b="1" lang="it"/>
              <a:t>Adamic-Adar method: </a:t>
            </a:r>
            <a:endParaRPr b="1"/>
          </a:p>
          <a:p>
            <a:pPr indent="0" lvl="0" marL="0" rtl="0" algn="ctr">
              <a:spcBef>
                <a:spcPts val="1200"/>
              </a:spcBef>
              <a:spcAft>
                <a:spcPts val="0"/>
              </a:spcAft>
              <a:buNone/>
            </a:pPr>
            <a:r>
              <a:rPr lang="it"/>
              <a:t>S = ADA </a:t>
            </a:r>
            <a:endParaRPr/>
          </a:p>
          <a:p>
            <a:pPr indent="0" lvl="0" marL="0" rtl="0" algn="l">
              <a:spcBef>
                <a:spcPts val="1200"/>
              </a:spcBef>
              <a:spcAft>
                <a:spcPts val="0"/>
              </a:spcAft>
              <a:buNone/>
            </a:pPr>
            <a:r>
              <a:rPr lang="it"/>
              <a:t>where A is the adjacency matrix of the graph and D is a diagonal matrix computed as D</a:t>
            </a:r>
            <a:r>
              <a:rPr baseline="-25000" lang="it"/>
              <a:t>ii</a:t>
            </a:r>
            <a:r>
              <a:rPr b="1" baseline="30000" lang="it"/>
              <a:t> </a:t>
            </a:r>
            <a:r>
              <a:rPr lang="it"/>
              <a:t>= 1 / ∑</a:t>
            </a:r>
            <a:r>
              <a:rPr baseline="-25000" lang="it"/>
              <a:t>j</a:t>
            </a:r>
            <a:r>
              <a:rPr lang="it"/>
              <a:t>(A</a:t>
            </a:r>
            <a:r>
              <a:rPr baseline="-25000" lang="it"/>
              <a:t>ij </a:t>
            </a:r>
            <a:r>
              <a:rPr lang="it"/>
              <a:t>+ A</a:t>
            </a:r>
            <a:r>
              <a:rPr baseline="-25000" lang="it"/>
              <a:t>ji</a:t>
            </a:r>
            <a:r>
              <a:rPr lang="it"/>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Other formulation of S includes </a:t>
            </a:r>
            <a:r>
              <a:rPr b="1" lang="it"/>
              <a:t>Katz index, Rooted PageRank, Common Neighbours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241" name="Google Shape;241;p31"/>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Unsupervised Graph Embedding Algorithms</a:t>
            </a:r>
            <a:endParaRPr/>
          </a:p>
        </p:txBody>
      </p:sp>
      <p:pic>
        <p:nvPicPr>
          <p:cNvPr id="242" name="Google Shape;242;p31"/>
          <p:cNvPicPr preferRelativeResize="0"/>
          <p:nvPr/>
        </p:nvPicPr>
        <p:blipFill rotWithShape="1">
          <a:blip r:embed="rId3">
            <a:alphaModFix/>
          </a:blip>
          <a:srcRect b="0" l="0" r="0" t="0"/>
          <a:stretch/>
        </p:blipFill>
        <p:spPr>
          <a:xfrm>
            <a:off x="1937907" y="1316188"/>
            <a:ext cx="5190726" cy="2511124"/>
          </a:xfrm>
          <a:prstGeom prst="rect">
            <a:avLst/>
          </a:prstGeom>
          <a:noFill/>
          <a:ln>
            <a:noFill/>
          </a:ln>
        </p:spPr>
      </p:pic>
      <p:sp>
        <p:nvSpPr>
          <p:cNvPr id="243" name="Google Shape;243;p31"/>
          <p:cNvSpPr/>
          <p:nvPr/>
        </p:nvSpPr>
        <p:spPr>
          <a:xfrm>
            <a:off x="3144328" y="2351776"/>
            <a:ext cx="1048200" cy="16983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249" name="Google Shape;249;p32"/>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a:t>
            </a:r>
            <a:endParaRPr/>
          </a:p>
        </p:txBody>
      </p:sp>
      <p:sp>
        <p:nvSpPr>
          <p:cNvPr id="250" name="Google Shape;250;p32"/>
          <p:cNvSpPr txBox="1"/>
          <p:nvPr/>
        </p:nvSpPr>
        <p:spPr>
          <a:xfrm>
            <a:off x="173963" y="824000"/>
            <a:ext cx="8316900" cy="517800"/>
          </a:xfrm>
          <a:prstGeom prst="rect">
            <a:avLst/>
          </a:prstGeom>
          <a:noFill/>
          <a:ln>
            <a:noFill/>
          </a:ln>
        </p:spPr>
        <p:txBody>
          <a:bodyPr anchorCtr="0" anchor="t" bIns="34275" lIns="68575" spcFirstLastPara="1" rIns="68575" wrap="square" tIns="34275">
            <a:normAutofit/>
          </a:bodyPr>
          <a:lstStyle/>
          <a:p>
            <a:pPr indent="-317500" lvl="0" marL="457200" marR="0" rtl="0" algn="l">
              <a:spcBef>
                <a:spcPts val="0"/>
              </a:spcBef>
              <a:spcAft>
                <a:spcPts val="0"/>
              </a:spcAft>
              <a:buClr>
                <a:schemeClr val="lt2"/>
              </a:buClr>
              <a:buSzPts val="1400"/>
              <a:buFont typeface="Roboto"/>
              <a:buChar char="●"/>
            </a:pPr>
            <a:r>
              <a:rPr lang="it" sz="1400">
                <a:solidFill>
                  <a:schemeClr val="lt2"/>
                </a:solidFill>
                <a:latin typeface="Roboto"/>
                <a:ea typeface="Roboto"/>
                <a:cs typeface="Roboto"/>
                <a:sym typeface="Roboto"/>
              </a:rPr>
              <a:t>Skip-gram architecture was created for «word embedding» problem also known as Word2Vec</a:t>
            </a:r>
            <a:endParaRPr sz="1100">
              <a:solidFill>
                <a:schemeClr val="lt2"/>
              </a:solidFill>
              <a:latin typeface="Roboto"/>
              <a:ea typeface="Roboto"/>
              <a:cs typeface="Roboto"/>
              <a:sym typeface="Roboto"/>
            </a:endParaRPr>
          </a:p>
          <a:p>
            <a:pPr indent="-317500" lvl="0" marL="457200" marR="0" rtl="0" algn="l">
              <a:spcBef>
                <a:spcPts val="0"/>
              </a:spcBef>
              <a:spcAft>
                <a:spcPts val="0"/>
              </a:spcAft>
              <a:buClr>
                <a:schemeClr val="lt2"/>
              </a:buClr>
              <a:buSzPts val="1400"/>
              <a:buFont typeface="Roboto"/>
              <a:buChar char="●"/>
            </a:pPr>
            <a:r>
              <a:rPr lang="it" sz="1400">
                <a:solidFill>
                  <a:schemeClr val="lt2"/>
                </a:solidFill>
                <a:latin typeface="Roboto"/>
                <a:ea typeface="Roboto"/>
                <a:cs typeface="Roboto"/>
                <a:sym typeface="Roboto"/>
              </a:rPr>
              <a:t>For a given word we want to build a vectorial representation in a </a:t>
            </a:r>
            <a:r>
              <a:rPr i="1" lang="it" sz="1400">
                <a:solidFill>
                  <a:schemeClr val="lt2"/>
                </a:solidFill>
                <a:latin typeface="Roboto"/>
                <a:ea typeface="Roboto"/>
                <a:cs typeface="Roboto"/>
                <a:sym typeface="Roboto"/>
              </a:rPr>
              <a:t>d</a:t>
            </a:r>
            <a:r>
              <a:rPr lang="it" sz="1400">
                <a:solidFill>
                  <a:schemeClr val="lt2"/>
                </a:solidFill>
                <a:latin typeface="Roboto"/>
                <a:ea typeface="Roboto"/>
                <a:cs typeface="Roboto"/>
                <a:sym typeface="Roboto"/>
              </a:rPr>
              <a:t> dimensional space</a:t>
            </a:r>
            <a:endParaRPr sz="1400">
              <a:solidFill>
                <a:schemeClr val="lt2"/>
              </a:solidFill>
              <a:latin typeface="Roboto"/>
              <a:ea typeface="Roboto"/>
              <a:cs typeface="Roboto"/>
              <a:sym typeface="Roboto"/>
            </a:endParaRPr>
          </a:p>
        </p:txBody>
      </p:sp>
      <p:pic>
        <p:nvPicPr>
          <p:cNvPr descr="1: Visualization of 3-dimensional word embeddings. | Download Scientific  Diagram" id="251" name="Google Shape;251;p32"/>
          <p:cNvPicPr preferRelativeResize="0"/>
          <p:nvPr/>
        </p:nvPicPr>
        <p:blipFill rotWithShape="1">
          <a:blip r:embed="rId3">
            <a:alphaModFix/>
          </a:blip>
          <a:srcRect b="0" l="0" r="0" t="0"/>
          <a:stretch/>
        </p:blipFill>
        <p:spPr>
          <a:xfrm>
            <a:off x="2825167" y="1692183"/>
            <a:ext cx="3014488" cy="2520776"/>
          </a:xfrm>
          <a:prstGeom prst="rect">
            <a:avLst/>
          </a:prstGeom>
          <a:noFill/>
          <a:ln>
            <a:noFill/>
          </a:ln>
        </p:spPr>
      </p:pic>
      <p:sp>
        <p:nvSpPr>
          <p:cNvPr id="252" name="Google Shape;252;p32"/>
          <p:cNvSpPr txBox="1"/>
          <p:nvPr/>
        </p:nvSpPr>
        <p:spPr>
          <a:xfrm>
            <a:off x="347174" y="4410925"/>
            <a:ext cx="7324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lt2"/>
                </a:solidFill>
                <a:latin typeface="Roboto"/>
                <a:ea typeface="Roboto"/>
                <a:cs typeface="Roboto"/>
                <a:sym typeface="Roboto"/>
              </a:rPr>
              <a:t>Skip-gram Node2Vec uses the same logic BUT instead of </a:t>
            </a:r>
            <a:r>
              <a:rPr b="1" lang="it" sz="1400">
                <a:solidFill>
                  <a:schemeClr val="lt2"/>
                </a:solidFill>
                <a:latin typeface="Roboto"/>
                <a:ea typeface="Roboto"/>
                <a:cs typeface="Roboto"/>
                <a:sym typeface="Roboto"/>
              </a:rPr>
              <a:t>words</a:t>
            </a:r>
            <a:r>
              <a:rPr lang="it" sz="1400">
                <a:solidFill>
                  <a:schemeClr val="lt2"/>
                </a:solidFill>
                <a:latin typeface="Roboto"/>
                <a:ea typeface="Roboto"/>
                <a:cs typeface="Roboto"/>
                <a:sym typeface="Roboto"/>
              </a:rPr>
              <a:t> we have </a:t>
            </a:r>
            <a:r>
              <a:rPr b="1" lang="it" sz="1400">
                <a:solidFill>
                  <a:schemeClr val="lt2"/>
                </a:solidFill>
                <a:latin typeface="Roboto"/>
                <a:ea typeface="Roboto"/>
                <a:cs typeface="Roboto"/>
                <a:sym typeface="Roboto"/>
              </a:rPr>
              <a:t>nodes</a:t>
            </a:r>
            <a:endParaRPr b="1" sz="1400">
              <a:solidFill>
                <a:schemeClr val="lt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Machine Learning (basics)</a:t>
            </a:r>
            <a:endParaRPr/>
          </a:p>
        </p:txBody>
      </p:sp>
      <p:sp>
        <p:nvSpPr>
          <p:cNvPr id="78" name="Google Shape;78;p15"/>
          <p:cNvSpPr txBox="1"/>
          <p:nvPr/>
        </p:nvSpPr>
        <p:spPr>
          <a:xfrm>
            <a:off x="660300" y="1426350"/>
            <a:ext cx="7823400" cy="2539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chemeClr val="lt2"/>
                </a:solidFill>
              </a:rPr>
              <a:t>“relates with the study, design and development of the algorithms that give computers the capability to learn without being explicitly programmed.”</a:t>
            </a:r>
            <a:br>
              <a:rPr lang="it" sz="1700">
                <a:solidFill>
                  <a:schemeClr val="lt2"/>
                </a:solidFill>
              </a:rPr>
            </a:br>
            <a:endParaRPr sz="1700">
              <a:solidFill>
                <a:schemeClr val="lt2"/>
              </a:solidFill>
            </a:endParaRPr>
          </a:p>
          <a:p>
            <a:pPr indent="0" lvl="0" marL="0" rtl="0" algn="r">
              <a:spcBef>
                <a:spcPts val="0"/>
              </a:spcBef>
              <a:spcAft>
                <a:spcPts val="0"/>
              </a:spcAft>
              <a:buNone/>
            </a:pPr>
            <a:r>
              <a:rPr i="1" lang="it" sz="1700">
                <a:solidFill>
                  <a:schemeClr val="lt2"/>
                </a:solidFill>
              </a:rPr>
              <a:t>Arthur Samuel</a:t>
            </a:r>
            <a:endParaRPr i="1" sz="1700">
              <a:solidFill>
                <a:schemeClr val="lt2"/>
              </a:solidFill>
            </a:endParaRPr>
          </a:p>
          <a:p>
            <a:pPr indent="0" lvl="0" marL="0" rtl="0" algn="ctr">
              <a:spcBef>
                <a:spcPts val="0"/>
              </a:spcBef>
              <a:spcAft>
                <a:spcPts val="0"/>
              </a:spcAft>
              <a:buNone/>
            </a:pPr>
            <a:br>
              <a:rPr lang="it" sz="1700">
                <a:solidFill>
                  <a:schemeClr val="lt2"/>
                </a:solidFill>
              </a:rPr>
            </a:br>
            <a:r>
              <a:rPr lang="it" sz="1700">
                <a:solidFill>
                  <a:schemeClr val="lt2"/>
                </a:solidFill>
              </a:rPr>
              <a:t>“ML systems learn how to combine input to produce useful predictions o</a:t>
            </a:r>
            <a:r>
              <a:rPr lang="it" sz="1700">
                <a:solidFill>
                  <a:schemeClr val="lt2"/>
                </a:solidFill>
              </a:rPr>
              <a:t>n </a:t>
            </a:r>
            <a:r>
              <a:rPr lang="it" sz="1700">
                <a:solidFill>
                  <a:schemeClr val="lt2"/>
                </a:solidFill>
              </a:rPr>
              <a:t>never-before-seen data.”</a:t>
            </a:r>
            <a:br>
              <a:rPr lang="it" sz="1700">
                <a:solidFill>
                  <a:schemeClr val="lt2"/>
                </a:solidFill>
              </a:rPr>
            </a:br>
            <a:endParaRPr sz="1700">
              <a:solidFill>
                <a:schemeClr val="lt2"/>
              </a:solidFill>
            </a:endParaRPr>
          </a:p>
          <a:p>
            <a:pPr indent="0" lvl="0" marL="0" rtl="0" algn="r">
              <a:spcBef>
                <a:spcPts val="0"/>
              </a:spcBef>
              <a:spcAft>
                <a:spcPts val="0"/>
              </a:spcAft>
              <a:buNone/>
            </a:pPr>
            <a:r>
              <a:rPr i="1" lang="it" sz="1700">
                <a:solidFill>
                  <a:schemeClr val="lt2"/>
                </a:solidFill>
              </a:rPr>
              <a:t>Wikipedia</a:t>
            </a:r>
            <a:endParaRPr i="1" sz="17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a:t>
            </a:r>
            <a:endParaRPr/>
          </a:p>
        </p:txBody>
      </p:sp>
      <p:pic>
        <p:nvPicPr>
          <p:cNvPr id="258" name="Google Shape;258;p33"/>
          <p:cNvPicPr preferRelativeResize="0"/>
          <p:nvPr/>
        </p:nvPicPr>
        <p:blipFill rotWithShape="1">
          <a:blip r:embed="rId3">
            <a:alphaModFix/>
          </a:blip>
          <a:srcRect b="0" l="0" r="0" t="0"/>
          <a:stretch/>
        </p:blipFill>
        <p:spPr>
          <a:xfrm>
            <a:off x="2680477" y="819931"/>
            <a:ext cx="5708961" cy="1997445"/>
          </a:xfrm>
          <a:prstGeom prst="rect">
            <a:avLst/>
          </a:prstGeom>
          <a:noFill/>
          <a:ln>
            <a:noFill/>
          </a:ln>
        </p:spPr>
      </p:pic>
      <p:sp>
        <p:nvSpPr>
          <p:cNvPr id="259" name="Google Shape;259;p33"/>
          <p:cNvSpPr txBox="1"/>
          <p:nvPr/>
        </p:nvSpPr>
        <p:spPr>
          <a:xfrm>
            <a:off x="452244" y="1474650"/>
            <a:ext cx="2065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lt2"/>
                </a:solidFill>
                <a:latin typeface="Calibri"/>
                <a:ea typeface="Calibri"/>
                <a:cs typeface="Calibri"/>
                <a:sym typeface="Calibri"/>
              </a:rPr>
              <a:t>Step 1. Dataset Generation</a:t>
            </a:r>
            <a:endParaRPr sz="1100">
              <a:solidFill>
                <a:schemeClr val="lt2"/>
              </a:solidFill>
            </a:endParaRPr>
          </a:p>
        </p:txBody>
      </p:sp>
      <p:pic>
        <p:nvPicPr>
          <p:cNvPr id="260" name="Google Shape;260;p33"/>
          <p:cNvPicPr preferRelativeResize="0"/>
          <p:nvPr/>
        </p:nvPicPr>
        <p:blipFill rotWithShape="1">
          <a:blip r:embed="rId4">
            <a:alphaModFix/>
          </a:blip>
          <a:srcRect b="0" l="0" r="0" t="0"/>
          <a:stretch/>
        </p:blipFill>
        <p:spPr>
          <a:xfrm>
            <a:off x="2680477" y="2845600"/>
            <a:ext cx="5195660" cy="1969219"/>
          </a:xfrm>
          <a:prstGeom prst="rect">
            <a:avLst/>
          </a:prstGeom>
          <a:noFill/>
          <a:ln>
            <a:noFill/>
          </a:ln>
        </p:spPr>
      </p:pic>
      <p:sp>
        <p:nvSpPr>
          <p:cNvPr id="261" name="Google Shape;261;p33"/>
          <p:cNvSpPr txBox="1"/>
          <p:nvPr/>
        </p:nvSpPr>
        <p:spPr>
          <a:xfrm>
            <a:off x="452244" y="3606103"/>
            <a:ext cx="1745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lt2"/>
                </a:solidFill>
                <a:latin typeface="Calibri"/>
                <a:ea typeface="Calibri"/>
                <a:cs typeface="Calibri"/>
                <a:sym typeface="Calibri"/>
              </a:rPr>
              <a:t>Step 2. Model Training</a:t>
            </a:r>
            <a:endParaRPr sz="11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aphicFrame>
        <p:nvGraphicFramePr>
          <p:cNvPr id="266" name="Google Shape;266;p34"/>
          <p:cNvGraphicFramePr/>
          <p:nvPr/>
        </p:nvGraphicFramePr>
        <p:xfrm>
          <a:off x="5456086" y="1250583"/>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1</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graphicFrame>
        <p:nvGraphicFramePr>
          <p:cNvPr id="267" name="Google Shape;267;p34"/>
          <p:cNvGraphicFramePr/>
          <p:nvPr/>
        </p:nvGraphicFramePr>
        <p:xfrm>
          <a:off x="5456086" y="2878990"/>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sp>
        <p:nvSpPr>
          <p:cNvPr id="268" name="Google Shape;268;p34"/>
          <p:cNvSpPr txBox="1"/>
          <p:nvPr/>
        </p:nvSpPr>
        <p:spPr>
          <a:xfrm rot="5400000">
            <a:off x="5519272" y="2627733"/>
            <a:ext cx="25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t>
            </a:r>
            <a:endParaRPr sz="1100"/>
          </a:p>
        </p:txBody>
      </p:sp>
      <p:sp>
        <p:nvSpPr>
          <p:cNvPr id="269" name="Google Shape;269;p34"/>
          <p:cNvSpPr/>
          <p:nvPr/>
        </p:nvSpPr>
        <p:spPr>
          <a:xfrm>
            <a:off x="6643699" y="1321424"/>
            <a:ext cx="371100" cy="304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0.1</a:t>
            </a:r>
            <a:endParaRPr sz="1100"/>
          </a:p>
        </p:txBody>
      </p:sp>
      <p:sp>
        <p:nvSpPr>
          <p:cNvPr id="270" name="Google Shape;270;p34"/>
          <p:cNvSpPr txBox="1"/>
          <p:nvPr/>
        </p:nvSpPr>
        <p:spPr>
          <a:xfrm rot="5400000">
            <a:off x="6658706" y="2363738"/>
            <a:ext cx="2706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a:t>
            </a:r>
            <a:endParaRPr sz="1100"/>
          </a:p>
        </p:txBody>
      </p:sp>
      <p:cxnSp>
        <p:nvCxnSpPr>
          <p:cNvPr id="271" name="Google Shape;271;p34"/>
          <p:cNvCxnSpPr/>
          <p:nvPr/>
        </p:nvCxnSpPr>
        <p:spPr>
          <a:xfrm flipH="1" rot="10800000">
            <a:off x="5843389" y="1647159"/>
            <a:ext cx="558600" cy="396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2" name="Google Shape;272;p34"/>
          <p:cNvCxnSpPr/>
          <p:nvPr/>
        </p:nvCxnSpPr>
        <p:spPr>
          <a:xfrm>
            <a:off x="5877676" y="2155328"/>
            <a:ext cx="524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3" name="Google Shape;273;p34"/>
          <p:cNvCxnSpPr/>
          <p:nvPr/>
        </p:nvCxnSpPr>
        <p:spPr>
          <a:xfrm>
            <a:off x="5843389" y="2261909"/>
            <a:ext cx="491100" cy="423300"/>
          </a:xfrm>
          <a:prstGeom prst="straightConnector1">
            <a:avLst/>
          </a:prstGeom>
          <a:noFill/>
          <a:ln cap="flat" cmpd="sng" w="9525">
            <a:solidFill>
              <a:schemeClr val="accent1"/>
            </a:solidFill>
            <a:prstDash val="solid"/>
            <a:miter lim="800000"/>
            <a:headEnd len="sm" w="sm" type="none"/>
            <a:tailEnd len="med" w="med" type="triangle"/>
          </a:ln>
        </p:spPr>
      </p:cxnSp>
      <p:sp>
        <p:nvSpPr>
          <p:cNvPr id="274" name="Google Shape;274;p34"/>
          <p:cNvSpPr txBox="1"/>
          <p:nvPr/>
        </p:nvSpPr>
        <p:spPr>
          <a:xfrm>
            <a:off x="5329770" y="854050"/>
            <a:ext cx="756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Input</a:t>
            </a:r>
            <a:endParaRPr sz="1100"/>
          </a:p>
        </p:txBody>
      </p:sp>
      <p:sp>
        <p:nvSpPr>
          <p:cNvPr id="275" name="Google Shape;275;p34"/>
          <p:cNvSpPr txBox="1"/>
          <p:nvPr/>
        </p:nvSpPr>
        <p:spPr>
          <a:xfrm>
            <a:off x="6309252" y="854050"/>
            <a:ext cx="1438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Hidden Layer</a:t>
            </a:r>
            <a:endParaRPr sz="1400">
              <a:solidFill>
                <a:schemeClr val="dk1"/>
              </a:solidFill>
              <a:latin typeface="Calibri"/>
              <a:ea typeface="Calibri"/>
              <a:cs typeface="Calibri"/>
              <a:sym typeface="Calibri"/>
            </a:endParaRPr>
          </a:p>
        </p:txBody>
      </p:sp>
      <p:sp>
        <p:nvSpPr>
          <p:cNvPr id="276" name="Google Shape;276;p34"/>
          <p:cNvSpPr txBox="1"/>
          <p:nvPr/>
        </p:nvSpPr>
        <p:spPr>
          <a:xfrm>
            <a:off x="6330674" y="3327367"/>
            <a:ext cx="847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d </a:t>
            </a:r>
            <a:r>
              <a:rPr lang="it" sz="1400">
                <a:solidFill>
                  <a:schemeClr val="dk1"/>
                </a:solidFill>
                <a:latin typeface="Calibri"/>
                <a:ea typeface="Calibri"/>
                <a:cs typeface="Calibri"/>
                <a:sym typeface="Calibri"/>
              </a:rPr>
              <a:t>neurons</a:t>
            </a:r>
            <a:endParaRPr sz="1400">
              <a:solidFill>
                <a:schemeClr val="dk1"/>
              </a:solidFill>
              <a:latin typeface="Calibri"/>
              <a:ea typeface="Calibri"/>
              <a:cs typeface="Calibri"/>
              <a:sym typeface="Calibri"/>
            </a:endParaRPr>
          </a:p>
        </p:txBody>
      </p:sp>
      <p:sp>
        <p:nvSpPr>
          <p:cNvPr id="277" name="Google Shape;277;p34"/>
          <p:cNvSpPr txBox="1"/>
          <p:nvPr/>
        </p:nvSpPr>
        <p:spPr>
          <a:xfrm>
            <a:off x="5273912" y="3327367"/>
            <a:ext cx="7563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m</a:t>
            </a:r>
            <a:r>
              <a:rPr lang="it" sz="1400">
                <a:solidFill>
                  <a:schemeClr val="dk1"/>
                </a:solidFill>
                <a:latin typeface="Calibri"/>
                <a:ea typeface="Calibri"/>
                <a:cs typeface="Calibri"/>
                <a:sym typeface="Calibri"/>
              </a:rPr>
              <a:t> words</a:t>
            </a:r>
            <a:endParaRPr sz="1400">
              <a:solidFill>
                <a:schemeClr val="dk1"/>
              </a:solidFill>
              <a:latin typeface="Calibri"/>
              <a:ea typeface="Calibri"/>
              <a:cs typeface="Calibri"/>
              <a:sym typeface="Calibri"/>
            </a:endParaRPr>
          </a:p>
        </p:txBody>
      </p:sp>
      <p:sp>
        <p:nvSpPr>
          <p:cNvPr id="278" name="Google Shape;278;p34"/>
          <p:cNvSpPr txBox="1"/>
          <p:nvPr/>
        </p:nvSpPr>
        <p:spPr>
          <a:xfrm>
            <a:off x="3085068" y="1580996"/>
            <a:ext cx="17463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Position of word </a:t>
            </a:r>
            <a:r>
              <a:rPr b="1" lang="it" sz="1400">
                <a:solidFill>
                  <a:schemeClr val="dk1"/>
                </a:solidFill>
                <a:latin typeface="Calibri"/>
                <a:ea typeface="Calibri"/>
                <a:cs typeface="Calibri"/>
                <a:sym typeface="Calibri"/>
              </a:rPr>
              <a:t>finger</a:t>
            </a:r>
            <a:endParaRPr sz="1100"/>
          </a:p>
        </p:txBody>
      </p:sp>
      <p:sp>
        <p:nvSpPr>
          <p:cNvPr id="279" name="Google Shape;279;p34"/>
          <p:cNvSpPr/>
          <p:nvPr/>
        </p:nvSpPr>
        <p:spPr>
          <a:xfrm>
            <a:off x="4866408" y="1653738"/>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0" name="Google Shape;280;p34"/>
          <p:cNvSpPr/>
          <p:nvPr/>
        </p:nvSpPr>
        <p:spPr>
          <a:xfrm>
            <a:off x="6624135" y="1663400"/>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0.4</a:t>
            </a:r>
            <a:endParaRPr sz="1100"/>
          </a:p>
        </p:txBody>
      </p:sp>
      <p:sp>
        <p:nvSpPr>
          <p:cNvPr id="281" name="Google Shape;281;p34"/>
          <p:cNvSpPr/>
          <p:nvPr/>
        </p:nvSpPr>
        <p:spPr>
          <a:xfrm>
            <a:off x="6624134" y="2020644"/>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0.6</a:t>
            </a:r>
            <a:endParaRPr sz="1100"/>
          </a:p>
        </p:txBody>
      </p:sp>
      <p:sp>
        <p:nvSpPr>
          <p:cNvPr id="282" name="Google Shape;282;p34"/>
          <p:cNvSpPr/>
          <p:nvPr/>
        </p:nvSpPr>
        <p:spPr>
          <a:xfrm>
            <a:off x="6624133" y="2637404"/>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1.1</a:t>
            </a:r>
            <a:endParaRPr sz="1100"/>
          </a:p>
        </p:txBody>
      </p:sp>
      <p:sp>
        <p:nvSpPr>
          <p:cNvPr id="283" name="Google Shape;283;p34"/>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a:t>
            </a:r>
            <a:endParaRPr/>
          </a:p>
        </p:txBody>
      </p:sp>
      <p:graphicFrame>
        <p:nvGraphicFramePr>
          <p:cNvPr id="284" name="Google Shape;284;p34"/>
          <p:cNvGraphicFramePr/>
          <p:nvPr/>
        </p:nvGraphicFramePr>
        <p:xfrm>
          <a:off x="1229246" y="4221650"/>
          <a:ext cx="3000000" cy="3000000"/>
        </p:xfrm>
        <a:graphic>
          <a:graphicData uri="http://schemas.openxmlformats.org/drawingml/2006/table">
            <a:tbl>
              <a:tblPr bandRow="1" firstRow="1">
                <a:noFill/>
                <a:tableStyleId>{CCA9C837-134C-40CB-B79B-C183612E7265}</a:tableStyleId>
              </a:tblPr>
              <a:tblGrid>
                <a:gridCol w="1016000"/>
                <a:gridCol w="1016000"/>
                <a:gridCol w="1016000"/>
                <a:gridCol w="1016000"/>
                <a:gridCol w="1016000"/>
                <a:gridCol w="1016000"/>
              </a:tblGrid>
              <a:tr h="278150">
                <a:tc>
                  <a:txBody>
                    <a:bodyPr/>
                    <a:lstStyle/>
                    <a:p>
                      <a:pPr indent="0" lvl="0" marL="0" marR="0" rtl="0" algn="l">
                        <a:spcBef>
                          <a:spcPts val="0"/>
                        </a:spcBef>
                        <a:spcAft>
                          <a:spcPts val="0"/>
                        </a:spcAft>
                        <a:buNone/>
                      </a:pPr>
                      <a:r>
                        <a:rPr lang="it" sz="1400"/>
                        <a:t>Word</a:t>
                      </a:r>
                      <a:endParaRPr sz="1100"/>
                    </a:p>
                  </a:txBody>
                  <a:tcPr marT="34300" marB="34300" marR="68600" marL="68600"/>
                </a:tc>
                <a:tc>
                  <a:txBody>
                    <a:bodyPr/>
                    <a:lstStyle/>
                    <a:p>
                      <a:pPr indent="0" lvl="0" marL="0" marR="0" rtl="0" algn="l">
                        <a:spcBef>
                          <a:spcPts val="0"/>
                        </a:spcBef>
                        <a:spcAft>
                          <a:spcPts val="0"/>
                        </a:spcAft>
                        <a:buNone/>
                      </a:pPr>
                      <a:r>
                        <a:rPr lang="it" sz="1400"/>
                        <a:t>Dim 1</a:t>
                      </a:r>
                      <a:endParaRPr sz="1100"/>
                    </a:p>
                  </a:txBody>
                  <a:tcPr marT="34300" marB="34300" marR="68600" marL="68600"/>
                </a:tc>
                <a:tc>
                  <a:txBody>
                    <a:bodyPr/>
                    <a:lstStyle/>
                    <a:p>
                      <a:pPr indent="0" lvl="0" marL="0" marR="0" rtl="0" algn="l">
                        <a:spcBef>
                          <a:spcPts val="0"/>
                        </a:spcBef>
                        <a:spcAft>
                          <a:spcPts val="0"/>
                        </a:spcAft>
                        <a:buNone/>
                      </a:pPr>
                      <a:r>
                        <a:rPr lang="it" sz="1400"/>
                        <a:t>Dim 2</a:t>
                      </a:r>
                      <a:endParaRPr sz="1100"/>
                    </a:p>
                  </a:txBody>
                  <a:tcPr marT="34300" marB="34300" marR="68600" marL="68600"/>
                </a:tc>
                <a:tc>
                  <a:txBody>
                    <a:bodyPr/>
                    <a:lstStyle/>
                    <a:p>
                      <a:pPr indent="0" lvl="0" marL="0" marR="0" rtl="0" algn="l">
                        <a:spcBef>
                          <a:spcPts val="0"/>
                        </a:spcBef>
                        <a:spcAft>
                          <a:spcPts val="0"/>
                        </a:spcAft>
                        <a:buNone/>
                      </a:pPr>
                      <a:r>
                        <a:rPr lang="it" sz="1400"/>
                        <a:t>Dim 3</a:t>
                      </a:r>
                      <a:endParaRPr sz="1100"/>
                    </a:p>
                  </a:txBody>
                  <a:tcPr marT="34300" marB="34300" marR="68600" marL="68600"/>
                </a:tc>
                <a:tc>
                  <a:txBody>
                    <a:bodyPr/>
                    <a:lstStyle/>
                    <a:p>
                      <a:pPr indent="0" lvl="0" marL="0" marR="0" rtl="0" algn="l">
                        <a:spcBef>
                          <a:spcPts val="0"/>
                        </a:spcBef>
                        <a:spcAft>
                          <a:spcPts val="0"/>
                        </a:spcAft>
                        <a:buNone/>
                      </a:pPr>
                      <a:r>
                        <a:rPr lang="it" sz="1400"/>
                        <a:t>…</a:t>
                      </a:r>
                      <a:endParaRPr sz="1100"/>
                    </a:p>
                  </a:txBody>
                  <a:tcPr marT="34300" marB="34300" marR="68600" marL="68600"/>
                </a:tc>
                <a:tc>
                  <a:txBody>
                    <a:bodyPr/>
                    <a:lstStyle/>
                    <a:p>
                      <a:pPr indent="0" lvl="0" marL="0" marR="0" rtl="0" algn="l">
                        <a:spcBef>
                          <a:spcPts val="0"/>
                        </a:spcBef>
                        <a:spcAft>
                          <a:spcPts val="0"/>
                        </a:spcAft>
                        <a:buNone/>
                      </a:pPr>
                      <a:r>
                        <a:rPr lang="it" sz="1400"/>
                        <a:t>Dim d</a:t>
                      </a:r>
                      <a:endParaRPr sz="1100"/>
                    </a:p>
                  </a:txBody>
                  <a:tcPr marT="34300" marB="34300" marR="68600" marL="68600"/>
                </a:tc>
              </a:tr>
              <a:tr h="278150">
                <a:tc>
                  <a:txBody>
                    <a:bodyPr/>
                    <a:lstStyle/>
                    <a:p>
                      <a:pPr indent="0" lvl="0" marL="0" marR="0" rtl="0" algn="l">
                        <a:spcBef>
                          <a:spcPts val="0"/>
                        </a:spcBef>
                        <a:spcAft>
                          <a:spcPts val="0"/>
                        </a:spcAft>
                        <a:buNone/>
                      </a:pPr>
                      <a:r>
                        <a:rPr lang="it" sz="1400"/>
                        <a:t>Finger</a:t>
                      </a:r>
                      <a:endParaRPr sz="1100"/>
                    </a:p>
                  </a:txBody>
                  <a:tcPr marT="34300" marB="34300" marR="68600" marL="68600"/>
                </a:tc>
                <a:tc>
                  <a:txBody>
                    <a:bodyPr/>
                    <a:lstStyle/>
                    <a:p>
                      <a:pPr indent="0" lvl="0" marL="0" marR="0" rtl="0" algn="l">
                        <a:spcBef>
                          <a:spcPts val="0"/>
                        </a:spcBef>
                        <a:spcAft>
                          <a:spcPts val="0"/>
                        </a:spcAft>
                        <a:buNone/>
                      </a:pPr>
                      <a:r>
                        <a:rPr lang="it" sz="1400"/>
                        <a:t>0.1</a:t>
                      </a:r>
                      <a:endParaRPr sz="1100"/>
                    </a:p>
                  </a:txBody>
                  <a:tcPr marT="34300" marB="34300" marR="68600" marL="68600"/>
                </a:tc>
                <a:tc>
                  <a:txBody>
                    <a:bodyPr/>
                    <a:lstStyle/>
                    <a:p>
                      <a:pPr indent="0" lvl="0" marL="0" marR="0" rtl="0" algn="l">
                        <a:spcBef>
                          <a:spcPts val="0"/>
                        </a:spcBef>
                        <a:spcAft>
                          <a:spcPts val="0"/>
                        </a:spcAft>
                        <a:buNone/>
                      </a:pPr>
                      <a:r>
                        <a:rPr lang="it" sz="1400"/>
                        <a:t>0.4</a:t>
                      </a:r>
                      <a:endParaRPr sz="1100"/>
                    </a:p>
                  </a:txBody>
                  <a:tcPr marT="34300" marB="34300" marR="68600" marL="68600"/>
                </a:tc>
                <a:tc>
                  <a:txBody>
                    <a:bodyPr/>
                    <a:lstStyle/>
                    <a:p>
                      <a:pPr indent="0" lvl="0" marL="0" marR="0" rtl="0" algn="l">
                        <a:spcBef>
                          <a:spcPts val="0"/>
                        </a:spcBef>
                        <a:spcAft>
                          <a:spcPts val="0"/>
                        </a:spcAft>
                        <a:buNone/>
                      </a:pPr>
                      <a:r>
                        <a:rPr lang="it" sz="1400"/>
                        <a:t>0.6</a:t>
                      </a:r>
                      <a:endParaRPr sz="11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rPr lang="it" sz="1400"/>
                        <a:t>1.1</a:t>
                      </a:r>
                      <a:endParaRPr sz="1100"/>
                    </a:p>
                  </a:txBody>
                  <a:tcPr marT="34300" marB="34300" marR="68600" marL="68600"/>
                </a:tc>
              </a:tr>
            </a:tbl>
          </a:graphicData>
        </a:graphic>
      </p:graphicFrame>
      <p:sp>
        <p:nvSpPr>
          <p:cNvPr id="285" name="Google Shape;285;p34"/>
          <p:cNvSpPr txBox="1"/>
          <p:nvPr/>
        </p:nvSpPr>
        <p:spPr>
          <a:xfrm>
            <a:off x="241676" y="854050"/>
            <a:ext cx="284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lt2"/>
                </a:solidFill>
                <a:latin typeface="Calibri"/>
                <a:ea typeface="Calibri"/>
                <a:cs typeface="Calibri"/>
                <a:sym typeface="Calibri"/>
              </a:rPr>
              <a:t>Step 3. Embedding Extraction</a:t>
            </a:r>
            <a:endParaRPr b="1" sz="1400">
              <a:solidFill>
                <a:schemeClr val="lt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 – Node2Vec</a:t>
            </a:r>
            <a:endParaRPr/>
          </a:p>
        </p:txBody>
      </p:sp>
      <p:pic>
        <p:nvPicPr>
          <p:cNvPr id="291" name="Google Shape;291;p35"/>
          <p:cNvPicPr preferRelativeResize="0"/>
          <p:nvPr/>
        </p:nvPicPr>
        <p:blipFill rotWithShape="1">
          <a:blip r:embed="rId3">
            <a:alphaModFix/>
          </a:blip>
          <a:srcRect b="0" l="0" r="0" t="0"/>
          <a:stretch/>
        </p:blipFill>
        <p:spPr>
          <a:xfrm>
            <a:off x="3542149" y="2918500"/>
            <a:ext cx="5051347" cy="1978885"/>
          </a:xfrm>
          <a:prstGeom prst="rect">
            <a:avLst/>
          </a:prstGeom>
          <a:noFill/>
          <a:ln>
            <a:noFill/>
          </a:ln>
        </p:spPr>
      </p:pic>
      <p:pic>
        <p:nvPicPr>
          <p:cNvPr id="292" name="Google Shape;292;p35"/>
          <p:cNvPicPr preferRelativeResize="0"/>
          <p:nvPr/>
        </p:nvPicPr>
        <p:blipFill rotWithShape="1">
          <a:blip r:embed="rId4">
            <a:alphaModFix/>
          </a:blip>
          <a:srcRect b="0" l="0" r="0" t="0"/>
          <a:stretch/>
        </p:blipFill>
        <p:spPr>
          <a:xfrm>
            <a:off x="3542160" y="807497"/>
            <a:ext cx="5051346" cy="2034803"/>
          </a:xfrm>
          <a:prstGeom prst="rect">
            <a:avLst/>
          </a:prstGeom>
          <a:noFill/>
          <a:ln>
            <a:noFill/>
          </a:ln>
        </p:spPr>
      </p:pic>
      <p:sp>
        <p:nvSpPr>
          <p:cNvPr id="293" name="Google Shape;293;p35"/>
          <p:cNvSpPr txBox="1"/>
          <p:nvPr/>
        </p:nvSpPr>
        <p:spPr>
          <a:xfrm>
            <a:off x="206627" y="1682550"/>
            <a:ext cx="3335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lt2"/>
                </a:solidFill>
                <a:latin typeface="Calibri"/>
                <a:ea typeface="Calibri"/>
                <a:cs typeface="Calibri"/>
                <a:sym typeface="Calibri"/>
              </a:rPr>
              <a:t>Step </a:t>
            </a:r>
            <a:r>
              <a:rPr b="1" lang="it" sz="1400">
                <a:solidFill>
                  <a:schemeClr val="lt2"/>
                </a:solidFill>
                <a:latin typeface="Calibri"/>
                <a:ea typeface="Calibri"/>
                <a:cs typeface="Calibri"/>
                <a:sym typeface="Calibri"/>
              </a:rPr>
              <a:t>0</a:t>
            </a:r>
            <a:r>
              <a:rPr b="1" lang="it" sz="1400">
                <a:solidFill>
                  <a:schemeClr val="lt2"/>
                </a:solidFill>
                <a:latin typeface="Calibri"/>
                <a:ea typeface="Calibri"/>
                <a:cs typeface="Calibri"/>
                <a:sym typeface="Calibri"/>
              </a:rPr>
              <a:t>. Random Walk Generator</a:t>
            </a:r>
            <a:endParaRPr sz="1100">
              <a:solidFill>
                <a:schemeClr val="lt2"/>
              </a:solidFill>
            </a:endParaRPr>
          </a:p>
        </p:txBody>
      </p:sp>
      <p:sp>
        <p:nvSpPr>
          <p:cNvPr id="294" name="Google Shape;294;p35"/>
          <p:cNvSpPr txBox="1"/>
          <p:nvPr/>
        </p:nvSpPr>
        <p:spPr>
          <a:xfrm>
            <a:off x="206627" y="3765575"/>
            <a:ext cx="271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lt2"/>
                </a:solidFill>
                <a:latin typeface="Calibri"/>
                <a:ea typeface="Calibri"/>
                <a:cs typeface="Calibri"/>
                <a:sym typeface="Calibri"/>
              </a:rPr>
              <a:t>Step </a:t>
            </a:r>
            <a:r>
              <a:rPr b="1" lang="it" sz="1400">
                <a:solidFill>
                  <a:schemeClr val="lt2"/>
                </a:solidFill>
                <a:latin typeface="Calibri"/>
                <a:ea typeface="Calibri"/>
                <a:cs typeface="Calibri"/>
                <a:sym typeface="Calibri"/>
              </a:rPr>
              <a:t>1</a:t>
            </a:r>
            <a:r>
              <a:rPr b="1" lang="it" sz="1400">
                <a:solidFill>
                  <a:schemeClr val="lt2"/>
                </a:solidFill>
                <a:latin typeface="Calibri"/>
                <a:ea typeface="Calibri"/>
                <a:cs typeface="Calibri"/>
                <a:sym typeface="Calibri"/>
              </a:rPr>
              <a:t>. Dataset Generation</a:t>
            </a:r>
            <a:endParaRPr sz="11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 – Node2Vec</a:t>
            </a:r>
            <a:endParaRPr/>
          </a:p>
        </p:txBody>
      </p:sp>
      <p:pic>
        <p:nvPicPr>
          <p:cNvPr id="300" name="Google Shape;300;p36"/>
          <p:cNvPicPr preferRelativeResize="0"/>
          <p:nvPr/>
        </p:nvPicPr>
        <p:blipFill>
          <a:blip r:embed="rId3">
            <a:alphaModFix/>
          </a:blip>
          <a:stretch>
            <a:fillRect/>
          </a:stretch>
        </p:blipFill>
        <p:spPr>
          <a:xfrm>
            <a:off x="2139825" y="1436050"/>
            <a:ext cx="4743450" cy="857250"/>
          </a:xfrm>
          <a:prstGeom prst="rect">
            <a:avLst/>
          </a:prstGeom>
          <a:noFill/>
          <a:ln>
            <a:noFill/>
          </a:ln>
        </p:spPr>
      </p:pic>
      <p:sp>
        <p:nvSpPr>
          <p:cNvPr id="301" name="Google Shape;301;p36"/>
          <p:cNvSpPr txBox="1"/>
          <p:nvPr/>
        </p:nvSpPr>
        <p:spPr>
          <a:xfrm>
            <a:off x="520125" y="9391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The following formula defines the probability during the random walk to go from v to x</a:t>
            </a:r>
            <a:endParaRPr>
              <a:solidFill>
                <a:schemeClr val="lt2"/>
              </a:solidFill>
              <a:latin typeface="Roboto"/>
              <a:ea typeface="Roboto"/>
              <a:cs typeface="Roboto"/>
              <a:sym typeface="Roboto"/>
            </a:endParaRPr>
          </a:p>
        </p:txBody>
      </p:sp>
      <p:pic>
        <p:nvPicPr>
          <p:cNvPr id="302" name="Google Shape;302;p36"/>
          <p:cNvPicPr preferRelativeResize="0"/>
          <p:nvPr/>
        </p:nvPicPr>
        <p:blipFill>
          <a:blip r:embed="rId4">
            <a:alphaModFix/>
          </a:blip>
          <a:stretch>
            <a:fillRect/>
          </a:stretch>
        </p:blipFill>
        <p:spPr>
          <a:xfrm>
            <a:off x="2265363" y="3811050"/>
            <a:ext cx="2621600" cy="1111700"/>
          </a:xfrm>
          <a:prstGeom prst="rect">
            <a:avLst/>
          </a:prstGeom>
          <a:noFill/>
          <a:ln>
            <a:noFill/>
          </a:ln>
        </p:spPr>
      </p:pic>
      <p:sp>
        <p:nvSpPr>
          <p:cNvPr id="303" name="Google Shape;303;p36"/>
          <p:cNvSpPr txBox="1"/>
          <p:nvPr/>
        </p:nvSpPr>
        <p:spPr>
          <a:xfrm>
            <a:off x="686975" y="2390025"/>
            <a:ext cx="7339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2"/>
                </a:solidFill>
                <a:latin typeface="Roboto"/>
                <a:ea typeface="Roboto"/>
                <a:cs typeface="Roboto"/>
                <a:sym typeface="Roboto"/>
              </a:rPr>
              <a:t>where πvx is the weight associated to the link (v, x).</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solidFill>
                <a:schemeClr val="lt2"/>
              </a:solidFill>
              <a:latin typeface="Roboto"/>
              <a:ea typeface="Roboto"/>
              <a:cs typeface="Roboto"/>
              <a:sym typeface="Roboto"/>
            </a:endParaRPr>
          </a:p>
          <a:p>
            <a:pPr indent="0" lvl="0" marL="0" rtl="0" algn="l">
              <a:spcBef>
                <a:spcPts val="0"/>
              </a:spcBef>
              <a:spcAft>
                <a:spcPts val="0"/>
              </a:spcAft>
              <a:buNone/>
            </a:pPr>
            <a:r>
              <a:rPr lang="it">
                <a:solidFill>
                  <a:schemeClr val="lt2"/>
                </a:solidFill>
                <a:latin typeface="Roboto"/>
                <a:ea typeface="Roboto"/>
                <a:cs typeface="Roboto"/>
                <a:sym typeface="Roboto"/>
              </a:rPr>
              <a:t>For unweighted graph, the probability is governed by two parameters p,q</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it">
                <a:solidFill>
                  <a:schemeClr val="lt2"/>
                </a:solidFill>
                <a:latin typeface="Roboto"/>
                <a:ea typeface="Roboto"/>
                <a:cs typeface="Roboto"/>
                <a:sym typeface="Roboto"/>
              </a:rPr>
              <a:t>p = probability for the walk to get back to the previous node</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it">
                <a:solidFill>
                  <a:schemeClr val="lt2"/>
                </a:solidFill>
                <a:latin typeface="Roboto"/>
                <a:ea typeface="Roboto"/>
                <a:cs typeface="Roboto"/>
                <a:sym typeface="Roboto"/>
              </a:rPr>
              <a:t>q = probability for the walk to pass through a previously unseen part of the graph</a:t>
            </a:r>
            <a:endParaRPr>
              <a:solidFill>
                <a:schemeClr val="lt2"/>
              </a:solidFill>
              <a:latin typeface="Roboto"/>
              <a:ea typeface="Roboto"/>
              <a:cs typeface="Roboto"/>
              <a:sym typeface="Roboto"/>
            </a:endParaRPr>
          </a:p>
        </p:txBody>
      </p:sp>
      <p:pic>
        <p:nvPicPr>
          <p:cNvPr id="304" name="Google Shape;304;p36"/>
          <p:cNvPicPr preferRelativeResize="0"/>
          <p:nvPr/>
        </p:nvPicPr>
        <p:blipFill>
          <a:blip r:embed="rId5">
            <a:alphaModFix/>
          </a:blip>
          <a:stretch>
            <a:fillRect/>
          </a:stretch>
        </p:blipFill>
        <p:spPr>
          <a:xfrm>
            <a:off x="4886963" y="3811050"/>
            <a:ext cx="1561117" cy="1111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aphicFrame>
        <p:nvGraphicFramePr>
          <p:cNvPr id="309" name="Google Shape;309;p37"/>
          <p:cNvGraphicFramePr/>
          <p:nvPr/>
        </p:nvGraphicFramePr>
        <p:xfrm>
          <a:off x="5520674" y="1288883"/>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1</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graphicFrame>
        <p:nvGraphicFramePr>
          <p:cNvPr id="310" name="Google Shape;310;p37"/>
          <p:cNvGraphicFramePr/>
          <p:nvPr/>
        </p:nvGraphicFramePr>
        <p:xfrm>
          <a:off x="5520674" y="2917290"/>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sp>
        <p:nvSpPr>
          <p:cNvPr id="311" name="Google Shape;311;p37"/>
          <p:cNvSpPr txBox="1"/>
          <p:nvPr/>
        </p:nvSpPr>
        <p:spPr>
          <a:xfrm rot="5400000">
            <a:off x="5583860" y="2666033"/>
            <a:ext cx="25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t>
            </a:r>
            <a:endParaRPr sz="1100"/>
          </a:p>
        </p:txBody>
      </p:sp>
      <p:sp>
        <p:nvSpPr>
          <p:cNvPr id="312" name="Google Shape;312;p37"/>
          <p:cNvSpPr/>
          <p:nvPr/>
        </p:nvSpPr>
        <p:spPr>
          <a:xfrm>
            <a:off x="6708287" y="1359724"/>
            <a:ext cx="371100" cy="304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0.1</a:t>
            </a:r>
            <a:endParaRPr sz="1100"/>
          </a:p>
        </p:txBody>
      </p:sp>
      <p:sp>
        <p:nvSpPr>
          <p:cNvPr id="313" name="Google Shape;313;p37"/>
          <p:cNvSpPr txBox="1"/>
          <p:nvPr/>
        </p:nvSpPr>
        <p:spPr>
          <a:xfrm rot="5400000">
            <a:off x="6723293" y="2402038"/>
            <a:ext cx="2706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a:t>
            </a:r>
            <a:endParaRPr sz="1100"/>
          </a:p>
        </p:txBody>
      </p:sp>
      <p:cxnSp>
        <p:nvCxnSpPr>
          <p:cNvPr id="314" name="Google Shape;314;p37"/>
          <p:cNvCxnSpPr/>
          <p:nvPr/>
        </p:nvCxnSpPr>
        <p:spPr>
          <a:xfrm flipH="1" rot="10800000">
            <a:off x="5907977" y="1685459"/>
            <a:ext cx="558600" cy="396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15" name="Google Shape;315;p37"/>
          <p:cNvCxnSpPr/>
          <p:nvPr/>
        </p:nvCxnSpPr>
        <p:spPr>
          <a:xfrm>
            <a:off x="5942263" y="2193628"/>
            <a:ext cx="524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316" name="Google Shape;316;p37"/>
          <p:cNvCxnSpPr/>
          <p:nvPr/>
        </p:nvCxnSpPr>
        <p:spPr>
          <a:xfrm>
            <a:off x="5907977" y="2300209"/>
            <a:ext cx="491100" cy="423300"/>
          </a:xfrm>
          <a:prstGeom prst="straightConnector1">
            <a:avLst/>
          </a:prstGeom>
          <a:noFill/>
          <a:ln cap="flat" cmpd="sng" w="9525">
            <a:solidFill>
              <a:schemeClr val="accent1"/>
            </a:solidFill>
            <a:prstDash val="solid"/>
            <a:miter lim="800000"/>
            <a:headEnd len="sm" w="sm" type="none"/>
            <a:tailEnd len="med" w="med" type="triangle"/>
          </a:ln>
        </p:spPr>
      </p:cxnSp>
      <p:sp>
        <p:nvSpPr>
          <p:cNvPr id="317" name="Google Shape;317;p37"/>
          <p:cNvSpPr txBox="1"/>
          <p:nvPr/>
        </p:nvSpPr>
        <p:spPr>
          <a:xfrm>
            <a:off x="5301219" y="851738"/>
            <a:ext cx="7431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Input</a:t>
            </a:r>
            <a:endParaRPr sz="1100"/>
          </a:p>
        </p:txBody>
      </p:sp>
      <p:sp>
        <p:nvSpPr>
          <p:cNvPr id="318" name="Google Shape;318;p37"/>
          <p:cNvSpPr txBox="1"/>
          <p:nvPr/>
        </p:nvSpPr>
        <p:spPr>
          <a:xfrm>
            <a:off x="6406638" y="851738"/>
            <a:ext cx="1279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Hidden Layer</a:t>
            </a:r>
            <a:endParaRPr sz="1400">
              <a:solidFill>
                <a:schemeClr val="dk1"/>
              </a:solidFill>
              <a:latin typeface="Calibri"/>
              <a:ea typeface="Calibri"/>
              <a:cs typeface="Calibri"/>
              <a:sym typeface="Calibri"/>
            </a:endParaRPr>
          </a:p>
        </p:txBody>
      </p:sp>
      <p:sp>
        <p:nvSpPr>
          <p:cNvPr id="319" name="Google Shape;319;p37"/>
          <p:cNvSpPr txBox="1"/>
          <p:nvPr/>
        </p:nvSpPr>
        <p:spPr>
          <a:xfrm>
            <a:off x="6395262" y="3365667"/>
            <a:ext cx="847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d </a:t>
            </a:r>
            <a:r>
              <a:rPr lang="it" sz="1400">
                <a:solidFill>
                  <a:schemeClr val="dk1"/>
                </a:solidFill>
                <a:latin typeface="Calibri"/>
                <a:ea typeface="Calibri"/>
                <a:cs typeface="Calibri"/>
                <a:sym typeface="Calibri"/>
              </a:rPr>
              <a:t>neurons</a:t>
            </a:r>
            <a:endParaRPr sz="1400">
              <a:solidFill>
                <a:schemeClr val="dk1"/>
              </a:solidFill>
              <a:latin typeface="Calibri"/>
              <a:ea typeface="Calibri"/>
              <a:cs typeface="Calibri"/>
              <a:sym typeface="Calibri"/>
            </a:endParaRPr>
          </a:p>
        </p:txBody>
      </p:sp>
      <p:sp>
        <p:nvSpPr>
          <p:cNvPr id="320" name="Google Shape;320;p37"/>
          <p:cNvSpPr txBox="1"/>
          <p:nvPr/>
        </p:nvSpPr>
        <p:spPr>
          <a:xfrm>
            <a:off x="5338499" y="3365667"/>
            <a:ext cx="743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m</a:t>
            </a:r>
            <a:r>
              <a:rPr lang="it" sz="1400">
                <a:solidFill>
                  <a:schemeClr val="dk1"/>
                </a:solidFill>
                <a:latin typeface="Calibri"/>
                <a:ea typeface="Calibri"/>
                <a:cs typeface="Calibri"/>
                <a:sym typeface="Calibri"/>
              </a:rPr>
              <a:t> nodes</a:t>
            </a:r>
            <a:endParaRPr sz="1400">
              <a:solidFill>
                <a:schemeClr val="dk1"/>
              </a:solidFill>
              <a:latin typeface="Calibri"/>
              <a:ea typeface="Calibri"/>
              <a:cs typeface="Calibri"/>
              <a:sym typeface="Calibri"/>
            </a:endParaRPr>
          </a:p>
        </p:txBody>
      </p:sp>
      <p:sp>
        <p:nvSpPr>
          <p:cNvPr id="321" name="Google Shape;321;p37"/>
          <p:cNvSpPr txBox="1"/>
          <p:nvPr/>
        </p:nvSpPr>
        <p:spPr>
          <a:xfrm>
            <a:off x="3378263" y="1619300"/>
            <a:ext cx="1599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lt2"/>
                </a:solidFill>
                <a:latin typeface="Calibri"/>
                <a:ea typeface="Calibri"/>
                <a:cs typeface="Calibri"/>
                <a:sym typeface="Calibri"/>
              </a:rPr>
              <a:t>Position of Node </a:t>
            </a:r>
            <a:r>
              <a:rPr b="1" lang="it" sz="1400">
                <a:solidFill>
                  <a:schemeClr val="lt2"/>
                </a:solidFill>
                <a:latin typeface="Calibri"/>
                <a:ea typeface="Calibri"/>
                <a:cs typeface="Calibri"/>
                <a:sym typeface="Calibri"/>
              </a:rPr>
              <a:t>2</a:t>
            </a:r>
            <a:endParaRPr sz="1100">
              <a:solidFill>
                <a:schemeClr val="lt2"/>
              </a:solidFill>
            </a:endParaRPr>
          </a:p>
        </p:txBody>
      </p:sp>
      <p:sp>
        <p:nvSpPr>
          <p:cNvPr id="322" name="Google Shape;322;p37"/>
          <p:cNvSpPr/>
          <p:nvPr/>
        </p:nvSpPr>
        <p:spPr>
          <a:xfrm>
            <a:off x="4930995" y="1692038"/>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3" name="Google Shape;323;p37"/>
          <p:cNvSpPr/>
          <p:nvPr/>
        </p:nvSpPr>
        <p:spPr>
          <a:xfrm>
            <a:off x="6688722" y="1701700"/>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0.4</a:t>
            </a:r>
            <a:endParaRPr sz="1100"/>
          </a:p>
        </p:txBody>
      </p:sp>
      <p:sp>
        <p:nvSpPr>
          <p:cNvPr id="324" name="Google Shape;324;p37"/>
          <p:cNvSpPr/>
          <p:nvPr/>
        </p:nvSpPr>
        <p:spPr>
          <a:xfrm>
            <a:off x="6688721" y="2058944"/>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0.6</a:t>
            </a:r>
            <a:endParaRPr sz="1100"/>
          </a:p>
        </p:txBody>
      </p:sp>
      <p:sp>
        <p:nvSpPr>
          <p:cNvPr id="325" name="Google Shape;325;p37"/>
          <p:cNvSpPr/>
          <p:nvPr/>
        </p:nvSpPr>
        <p:spPr>
          <a:xfrm>
            <a:off x="6688721" y="2675704"/>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1.1</a:t>
            </a:r>
            <a:endParaRPr sz="1100"/>
          </a:p>
        </p:txBody>
      </p:sp>
      <p:graphicFrame>
        <p:nvGraphicFramePr>
          <p:cNvPr id="326" name="Google Shape;326;p37"/>
          <p:cNvGraphicFramePr/>
          <p:nvPr/>
        </p:nvGraphicFramePr>
        <p:xfrm>
          <a:off x="1268091" y="4138596"/>
          <a:ext cx="3000000" cy="3000000"/>
        </p:xfrm>
        <a:graphic>
          <a:graphicData uri="http://schemas.openxmlformats.org/drawingml/2006/table">
            <a:tbl>
              <a:tblPr bandRow="1" firstRow="1">
                <a:noFill/>
                <a:tableStyleId>{CCA9C837-134C-40CB-B79B-C183612E7265}</a:tableStyleId>
              </a:tblPr>
              <a:tblGrid>
                <a:gridCol w="1081150"/>
                <a:gridCol w="1081150"/>
                <a:gridCol w="1081150"/>
                <a:gridCol w="1081150"/>
                <a:gridCol w="1081150"/>
                <a:gridCol w="1081150"/>
              </a:tblGrid>
              <a:tr h="370525">
                <a:tc>
                  <a:txBody>
                    <a:bodyPr/>
                    <a:lstStyle/>
                    <a:p>
                      <a:pPr indent="0" lvl="0" marL="0" marR="0" rtl="0" algn="l">
                        <a:spcBef>
                          <a:spcPts val="0"/>
                        </a:spcBef>
                        <a:spcAft>
                          <a:spcPts val="0"/>
                        </a:spcAft>
                        <a:buNone/>
                      </a:pPr>
                      <a:r>
                        <a:rPr lang="it" sz="1400"/>
                        <a:t>NodeId</a:t>
                      </a:r>
                      <a:endParaRPr sz="1400"/>
                    </a:p>
                  </a:txBody>
                  <a:tcPr marT="34300" marB="34300" marR="68600" marL="68600"/>
                </a:tc>
                <a:tc>
                  <a:txBody>
                    <a:bodyPr/>
                    <a:lstStyle/>
                    <a:p>
                      <a:pPr indent="0" lvl="0" marL="0" marR="0" rtl="0" algn="l">
                        <a:spcBef>
                          <a:spcPts val="0"/>
                        </a:spcBef>
                        <a:spcAft>
                          <a:spcPts val="0"/>
                        </a:spcAft>
                        <a:buNone/>
                      </a:pPr>
                      <a:r>
                        <a:rPr lang="it" sz="1400"/>
                        <a:t>Dim 1</a:t>
                      </a:r>
                      <a:endParaRPr sz="1100"/>
                    </a:p>
                  </a:txBody>
                  <a:tcPr marT="34300" marB="34300" marR="68600" marL="68600"/>
                </a:tc>
                <a:tc>
                  <a:txBody>
                    <a:bodyPr/>
                    <a:lstStyle/>
                    <a:p>
                      <a:pPr indent="0" lvl="0" marL="0" marR="0" rtl="0" algn="l">
                        <a:spcBef>
                          <a:spcPts val="0"/>
                        </a:spcBef>
                        <a:spcAft>
                          <a:spcPts val="0"/>
                        </a:spcAft>
                        <a:buNone/>
                      </a:pPr>
                      <a:r>
                        <a:rPr lang="it" sz="1400"/>
                        <a:t>Dim 2</a:t>
                      </a:r>
                      <a:endParaRPr sz="1100"/>
                    </a:p>
                  </a:txBody>
                  <a:tcPr marT="34300" marB="34300" marR="68600" marL="68600"/>
                </a:tc>
                <a:tc>
                  <a:txBody>
                    <a:bodyPr/>
                    <a:lstStyle/>
                    <a:p>
                      <a:pPr indent="0" lvl="0" marL="0" marR="0" rtl="0" algn="l">
                        <a:spcBef>
                          <a:spcPts val="0"/>
                        </a:spcBef>
                        <a:spcAft>
                          <a:spcPts val="0"/>
                        </a:spcAft>
                        <a:buNone/>
                      </a:pPr>
                      <a:r>
                        <a:rPr lang="it" sz="1400"/>
                        <a:t>Dim 3</a:t>
                      </a:r>
                      <a:endParaRPr sz="1100"/>
                    </a:p>
                  </a:txBody>
                  <a:tcPr marT="34300" marB="34300" marR="68600" marL="68600"/>
                </a:tc>
                <a:tc>
                  <a:txBody>
                    <a:bodyPr/>
                    <a:lstStyle/>
                    <a:p>
                      <a:pPr indent="0" lvl="0" marL="0" marR="0" rtl="0" algn="l">
                        <a:spcBef>
                          <a:spcPts val="0"/>
                        </a:spcBef>
                        <a:spcAft>
                          <a:spcPts val="0"/>
                        </a:spcAft>
                        <a:buNone/>
                      </a:pPr>
                      <a:r>
                        <a:rPr lang="it" sz="1400"/>
                        <a:t>…</a:t>
                      </a:r>
                      <a:endParaRPr sz="1100"/>
                    </a:p>
                  </a:txBody>
                  <a:tcPr marT="34300" marB="34300" marR="68600" marL="68600"/>
                </a:tc>
                <a:tc>
                  <a:txBody>
                    <a:bodyPr/>
                    <a:lstStyle/>
                    <a:p>
                      <a:pPr indent="0" lvl="0" marL="0" marR="0" rtl="0" algn="l">
                        <a:spcBef>
                          <a:spcPts val="0"/>
                        </a:spcBef>
                        <a:spcAft>
                          <a:spcPts val="0"/>
                        </a:spcAft>
                        <a:buNone/>
                      </a:pPr>
                      <a:r>
                        <a:rPr lang="it" sz="1400"/>
                        <a:t>Dim d</a:t>
                      </a:r>
                      <a:endParaRPr sz="1100"/>
                    </a:p>
                  </a:txBody>
                  <a:tcPr marT="34300" marB="34300" marR="68600" marL="68600"/>
                </a:tc>
              </a:tr>
              <a:tr h="232175">
                <a:tc>
                  <a:txBody>
                    <a:bodyPr/>
                    <a:lstStyle/>
                    <a:p>
                      <a:pPr indent="0" lvl="0" marL="0" marR="0" rtl="0" algn="l">
                        <a:spcBef>
                          <a:spcPts val="0"/>
                        </a:spcBef>
                        <a:spcAft>
                          <a:spcPts val="0"/>
                        </a:spcAft>
                        <a:buNone/>
                      </a:pPr>
                      <a:r>
                        <a:rPr lang="it" sz="1400"/>
                        <a:t>Node2</a:t>
                      </a:r>
                      <a:endParaRPr sz="1100"/>
                    </a:p>
                  </a:txBody>
                  <a:tcPr marT="34300" marB="34300" marR="68600" marL="68600"/>
                </a:tc>
                <a:tc>
                  <a:txBody>
                    <a:bodyPr/>
                    <a:lstStyle/>
                    <a:p>
                      <a:pPr indent="0" lvl="0" marL="0" marR="0" rtl="0" algn="l">
                        <a:spcBef>
                          <a:spcPts val="0"/>
                        </a:spcBef>
                        <a:spcAft>
                          <a:spcPts val="0"/>
                        </a:spcAft>
                        <a:buNone/>
                      </a:pPr>
                      <a:r>
                        <a:rPr lang="it" sz="1400"/>
                        <a:t>0.1</a:t>
                      </a:r>
                      <a:endParaRPr sz="1100"/>
                    </a:p>
                  </a:txBody>
                  <a:tcPr marT="34300" marB="34300" marR="68600" marL="68600"/>
                </a:tc>
                <a:tc>
                  <a:txBody>
                    <a:bodyPr/>
                    <a:lstStyle/>
                    <a:p>
                      <a:pPr indent="0" lvl="0" marL="0" marR="0" rtl="0" algn="l">
                        <a:spcBef>
                          <a:spcPts val="0"/>
                        </a:spcBef>
                        <a:spcAft>
                          <a:spcPts val="0"/>
                        </a:spcAft>
                        <a:buNone/>
                      </a:pPr>
                      <a:r>
                        <a:rPr lang="it" sz="1400"/>
                        <a:t>0.4</a:t>
                      </a:r>
                      <a:endParaRPr sz="1100"/>
                    </a:p>
                  </a:txBody>
                  <a:tcPr marT="34300" marB="34300" marR="68600" marL="68600"/>
                </a:tc>
                <a:tc>
                  <a:txBody>
                    <a:bodyPr/>
                    <a:lstStyle/>
                    <a:p>
                      <a:pPr indent="0" lvl="0" marL="0" marR="0" rtl="0" algn="l">
                        <a:spcBef>
                          <a:spcPts val="0"/>
                        </a:spcBef>
                        <a:spcAft>
                          <a:spcPts val="0"/>
                        </a:spcAft>
                        <a:buNone/>
                      </a:pPr>
                      <a:r>
                        <a:rPr lang="it" sz="1400"/>
                        <a:t>0.6</a:t>
                      </a:r>
                      <a:endParaRPr sz="11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rPr lang="it" sz="1400"/>
                        <a:t>1.1</a:t>
                      </a:r>
                      <a:endParaRPr sz="1100"/>
                    </a:p>
                  </a:txBody>
                  <a:tcPr marT="34300" marB="34300" marR="68600" marL="68600"/>
                </a:tc>
              </a:tr>
            </a:tbl>
          </a:graphicData>
        </a:graphic>
      </p:graphicFrame>
      <p:sp>
        <p:nvSpPr>
          <p:cNvPr id="327" name="Google Shape;327;p37"/>
          <p:cNvSpPr txBox="1"/>
          <p:nvPr/>
        </p:nvSpPr>
        <p:spPr>
          <a:xfrm>
            <a:off x="98251" y="847700"/>
            <a:ext cx="2798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lt2"/>
                </a:solidFill>
                <a:latin typeface="Calibri"/>
                <a:ea typeface="Calibri"/>
                <a:cs typeface="Calibri"/>
                <a:sym typeface="Calibri"/>
              </a:rPr>
              <a:t>Step 3. Embedding Extraction</a:t>
            </a:r>
            <a:endParaRPr b="1" sz="1400">
              <a:solidFill>
                <a:schemeClr val="lt2"/>
              </a:solidFill>
              <a:latin typeface="Calibri"/>
              <a:ea typeface="Calibri"/>
              <a:cs typeface="Calibri"/>
              <a:sym typeface="Calibri"/>
            </a:endParaRPr>
          </a:p>
        </p:txBody>
      </p:sp>
      <p:sp>
        <p:nvSpPr>
          <p:cNvPr id="328" name="Google Shape;328;p37"/>
          <p:cNvSpPr txBox="1"/>
          <p:nvPr>
            <p:ph type="title"/>
          </p:nvPr>
        </p:nvSpPr>
        <p:spPr>
          <a:xfrm>
            <a:off x="98250" y="925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 – Node2Vec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aphicFrame>
        <p:nvGraphicFramePr>
          <p:cNvPr id="333" name="Google Shape;333;p38"/>
          <p:cNvGraphicFramePr/>
          <p:nvPr/>
        </p:nvGraphicFramePr>
        <p:xfrm>
          <a:off x="5520674" y="1288883"/>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1</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graphicFrame>
        <p:nvGraphicFramePr>
          <p:cNvPr id="334" name="Google Shape;334;p38"/>
          <p:cNvGraphicFramePr/>
          <p:nvPr/>
        </p:nvGraphicFramePr>
        <p:xfrm>
          <a:off x="5520674" y="2917290"/>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sp>
        <p:nvSpPr>
          <p:cNvPr id="335" name="Google Shape;335;p38"/>
          <p:cNvSpPr txBox="1"/>
          <p:nvPr/>
        </p:nvSpPr>
        <p:spPr>
          <a:xfrm rot="5400000">
            <a:off x="5583860" y="2666033"/>
            <a:ext cx="25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t>
            </a:r>
            <a:endParaRPr sz="1100"/>
          </a:p>
        </p:txBody>
      </p:sp>
      <p:sp>
        <p:nvSpPr>
          <p:cNvPr id="336" name="Google Shape;336;p38"/>
          <p:cNvSpPr/>
          <p:nvPr/>
        </p:nvSpPr>
        <p:spPr>
          <a:xfrm>
            <a:off x="6708287" y="1359724"/>
            <a:ext cx="371100" cy="304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0.1</a:t>
            </a:r>
            <a:endParaRPr sz="1100"/>
          </a:p>
        </p:txBody>
      </p:sp>
      <p:sp>
        <p:nvSpPr>
          <p:cNvPr id="337" name="Google Shape;337;p38"/>
          <p:cNvSpPr txBox="1"/>
          <p:nvPr/>
        </p:nvSpPr>
        <p:spPr>
          <a:xfrm rot="5400000">
            <a:off x="6723293" y="2402038"/>
            <a:ext cx="2706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a:t>
            </a:r>
            <a:endParaRPr sz="1100"/>
          </a:p>
        </p:txBody>
      </p:sp>
      <p:cxnSp>
        <p:nvCxnSpPr>
          <p:cNvPr id="338" name="Google Shape;338;p38"/>
          <p:cNvCxnSpPr/>
          <p:nvPr/>
        </p:nvCxnSpPr>
        <p:spPr>
          <a:xfrm flipH="1" rot="10800000">
            <a:off x="5907977" y="1685459"/>
            <a:ext cx="558600" cy="396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339" name="Google Shape;339;p38"/>
          <p:cNvCxnSpPr/>
          <p:nvPr/>
        </p:nvCxnSpPr>
        <p:spPr>
          <a:xfrm>
            <a:off x="5942263" y="2193628"/>
            <a:ext cx="524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340" name="Google Shape;340;p38"/>
          <p:cNvCxnSpPr/>
          <p:nvPr/>
        </p:nvCxnSpPr>
        <p:spPr>
          <a:xfrm>
            <a:off x="5907977" y="2300209"/>
            <a:ext cx="491100" cy="423300"/>
          </a:xfrm>
          <a:prstGeom prst="straightConnector1">
            <a:avLst/>
          </a:prstGeom>
          <a:noFill/>
          <a:ln cap="flat" cmpd="sng" w="9525">
            <a:solidFill>
              <a:schemeClr val="accent1"/>
            </a:solidFill>
            <a:prstDash val="solid"/>
            <a:miter lim="800000"/>
            <a:headEnd len="sm" w="sm" type="none"/>
            <a:tailEnd len="med" w="med" type="triangle"/>
          </a:ln>
        </p:spPr>
      </p:cxnSp>
      <p:sp>
        <p:nvSpPr>
          <p:cNvPr id="341" name="Google Shape;341;p38"/>
          <p:cNvSpPr txBox="1"/>
          <p:nvPr/>
        </p:nvSpPr>
        <p:spPr>
          <a:xfrm>
            <a:off x="5301219" y="851738"/>
            <a:ext cx="7431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Input</a:t>
            </a:r>
            <a:endParaRPr sz="1100"/>
          </a:p>
        </p:txBody>
      </p:sp>
      <p:sp>
        <p:nvSpPr>
          <p:cNvPr id="342" name="Google Shape;342;p38"/>
          <p:cNvSpPr txBox="1"/>
          <p:nvPr/>
        </p:nvSpPr>
        <p:spPr>
          <a:xfrm>
            <a:off x="6406638" y="851738"/>
            <a:ext cx="1279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Hidden Layer</a:t>
            </a:r>
            <a:endParaRPr sz="1400">
              <a:solidFill>
                <a:schemeClr val="dk1"/>
              </a:solidFill>
              <a:latin typeface="Calibri"/>
              <a:ea typeface="Calibri"/>
              <a:cs typeface="Calibri"/>
              <a:sym typeface="Calibri"/>
            </a:endParaRPr>
          </a:p>
        </p:txBody>
      </p:sp>
      <p:sp>
        <p:nvSpPr>
          <p:cNvPr id="343" name="Google Shape;343;p38"/>
          <p:cNvSpPr txBox="1"/>
          <p:nvPr/>
        </p:nvSpPr>
        <p:spPr>
          <a:xfrm>
            <a:off x="6395262" y="3365667"/>
            <a:ext cx="847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d </a:t>
            </a:r>
            <a:r>
              <a:rPr lang="it" sz="1400">
                <a:solidFill>
                  <a:schemeClr val="dk1"/>
                </a:solidFill>
                <a:latin typeface="Calibri"/>
                <a:ea typeface="Calibri"/>
                <a:cs typeface="Calibri"/>
                <a:sym typeface="Calibri"/>
              </a:rPr>
              <a:t>neurons</a:t>
            </a:r>
            <a:endParaRPr sz="1400">
              <a:solidFill>
                <a:schemeClr val="dk1"/>
              </a:solidFill>
              <a:latin typeface="Calibri"/>
              <a:ea typeface="Calibri"/>
              <a:cs typeface="Calibri"/>
              <a:sym typeface="Calibri"/>
            </a:endParaRPr>
          </a:p>
        </p:txBody>
      </p:sp>
      <p:sp>
        <p:nvSpPr>
          <p:cNvPr id="344" name="Google Shape;344;p38"/>
          <p:cNvSpPr txBox="1"/>
          <p:nvPr/>
        </p:nvSpPr>
        <p:spPr>
          <a:xfrm>
            <a:off x="5338499" y="3365667"/>
            <a:ext cx="743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m</a:t>
            </a:r>
            <a:r>
              <a:rPr lang="it" sz="1400">
                <a:solidFill>
                  <a:schemeClr val="dk1"/>
                </a:solidFill>
                <a:latin typeface="Calibri"/>
                <a:ea typeface="Calibri"/>
                <a:cs typeface="Calibri"/>
                <a:sym typeface="Calibri"/>
              </a:rPr>
              <a:t> nodes</a:t>
            </a:r>
            <a:endParaRPr sz="1400">
              <a:solidFill>
                <a:schemeClr val="dk1"/>
              </a:solidFill>
              <a:latin typeface="Calibri"/>
              <a:ea typeface="Calibri"/>
              <a:cs typeface="Calibri"/>
              <a:sym typeface="Calibri"/>
            </a:endParaRPr>
          </a:p>
        </p:txBody>
      </p:sp>
      <p:sp>
        <p:nvSpPr>
          <p:cNvPr id="345" name="Google Shape;345;p38"/>
          <p:cNvSpPr txBox="1"/>
          <p:nvPr/>
        </p:nvSpPr>
        <p:spPr>
          <a:xfrm>
            <a:off x="3378263" y="1619300"/>
            <a:ext cx="1599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lt2"/>
                </a:solidFill>
                <a:latin typeface="Calibri"/>
                <a:ea typeface="Calibri"/>
                <a:cs typeface="Calibri"/>
                <a:sym typeface="Calibri"/>
              </a:rPr>
              <a:t>Position of Node </a:t>
            </a:r>
            <a:r>
              <a:rPr b="1" lang="it" sz="1400">
                <a:solidFill>
                  <a:schemeClr val="lt2"/>
                </a:solidFill>
                <a:latin typeface="Calibri"/>
                <a:ea typeface="Calibri"/>
                <a:cs typeface="Calibri"/>
                <a:sym typeface="Calibri"/>
              </a:rPr>
              <a:t>2</a:t>
            </a:r>
            <a:endParaRPr sz="1100">
              <a:solidFill>
                <a:schemeClr val="lt2"/>
              </a:solidFill>
            </a:endParaRPr>
          </a:p>
        </p:txBody>
      </p:sp>
      <p:sp>
        <p:nvSpPr>
          <p:cNvPr id="346" name="Google Shape;346;p38"/>
          <p:cNvSpPr/>
          <p:nvPr/>
        </p:nvSpPr>
        <p:spPr>
          <a:xfrm>
            <a:off x="4930995" y="1692038"/>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38"/>
          <p:cNvSpPr/>
          <p:nvPr/>
        </p:nvSpPr>
        <p:spPr>
          <a:xfrm>
            <a:off x="6688722" y="1701700"/>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0.4</a:t>
            </a:r>
            <a:endParaRPr sz="1100"/>
          </a:p>
        </p:txBody>
      </p:sp>
      <p:sp>
        <p:nvSpPr>
          <p:cNvPr id="348" name="Google Shape;348;p38"/>
          <p:cNvSpPr/>
          <p:nvPr/>
        </p:nvSpPr>
        <p:spPr>
          <a:xfrm>
            <a:off x="6688721" y="2058944"/>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0.6</a:t>
            </a:r>
            <a:endParaRPr sz="1100"/>
          </a:p>
        </p:txBody>
      </p:sp>
      <p:sp>
        <p:nvSpPr>
          <p:cNvPr id="349" name="Google Shape;349;p38"/>
          <p:cNvSpPr/>
          <p:nvPr/>
        </p:nvSpPr>
        <p:spPr>
          <a:xfrm>
            <a:off x="6688721" y="2675704"/>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1.1</a:t>
            </a:r>
            <a:endParaRPr sz="1100"/>
          </a:p>
        </p:txBody>
      </p:sp>
      <p:graphicFrame>
        <p:nvGraphicFramePr>
          <p:cNvPr id="350" name="Google Shape;350;p38"/>
          <p:cNvGraphicFramePr/>
          <p:nvPr/>
        </p:nvGraphicFramePr>
        <p:xfrm>
          <a:off x="1268091" y="4138596"/>
          <a:ext cx="3000000" cy="3000000"/>
        </p:xfrm>
        <a:graphic>
          <a:graphicData uri="http://schemas.openxmlformats.org/drawingml/2006/table">
            <a:tbl>
              <a:tblPr bandRow="1" firstRow="1">
                <a:noFill/>
                <a:tableStyleId>{CCA9C837-134C-40CB-B79B-C183612E7265}</a:tableStyleId>
              </a:tblPr>
              <a:tblGrid>
                <a:gridCol w="1081150"/>
                <a:gridCol w="1081150"/>
                <a:gridCol w="1081150"/>
                <a:gridCol w="1081150"/>
                <a:gridCol w="1081150"/>
                <a:gridCol w="1081150"/>
              </a:tblGrid>
              <a:tr h="370525">
                <a:tc>
                  <a:txBody>
                    <a:bodyPr/>
                    <a:lstStyle/>
                    <a:p>
                      <a:pPr indent="0" lvl="0" marL="0" marR="0" rtl="0" algn="l">
                        <a:spcBef>
                          <a:spcPts val="0"/>
                        </a:spcBef>
                        <a:spcAft>
                          <a:spcPts val="0"/>
                        </a:spcAft>
                        <a:buNone/>
                      </a:pPr>
                      <a:r>
                        <a:rPr lang="it" sz="1400"/>
                        <a:t>NodeId</a:t>
                      </a:r>
                      <a:endParaRPr sz="1400"/>
                    </a:p>
                  </a:txBody>
                  <a:tcPr marT="34300" marB="34300" marR="68600" marL="68600"/>
                </a:tc>
                <a:tc>
                  <a:txBody>
                    <a:bodyPr/>
                    <a:lstStyle/>
                    <a:p>
                      <a:pPr indent="0" lvl="0" marL="0" marR="0" rtl="0" algn="l">
                        <a:spcBef>
                          <a:spcPts val="0"/>
                        </a:spcBef>
                        <a:spcAft>
                          <a:spcPts val="0"/>
                        </a:spcAft>
                        <a:buNone/>
                      </a:pPr>
                      <a:r>
                        <a:rPr lang="it" sz="1400"/>
                        <a:t>Dim 1</a:t>
                      </a:r>
                      <a:endParaRPr sz="1100"/>
                    </a:p>
                  </a:txBody>
                  <a:tcPr marT="34300" marB="34300" marR="68600" marL="68600"/>
                </a:tc>
                <a:tc>
                  <a:txBody>
                    <a:bodyPr/>
                    <a:lstStyle/>
                    <a:p>
                      <a:pPr indent="0" lvl="0" marL="0" marR="0" rtl="0" algn="l">
                        <a:spcBef>
                          <a:spcPts val="0"/>
                        </a:spcBef>
                        <a:spcAft>
                          <a:spcPts val="0"/>
                        </a:spcAft>
                        <a:buNone/>
                      </a:pPr>
                      <a:r>
                        <a:rPr lang="it" sz="1400"/>
                        <a:t>Dim 2</a:t>
                      </a:r>
                      <a:endParaRPr sz="1100"/>
                    </a:p>
                  </a:txBody>
                  <a:tcPr marT="34300" marB="34300" marR="68600" marL="68600"/>
                </a:tc>
                <a:tc>
                  <a:txBody>
                    <a:bodyPr/>
                    <a:lstStyle/>
                    <a:p>
                      <a:pPr indent="0" lvl="0" marL="0" marR="0" rtl="0" algn="l">
                        <a:spcBef>
                          <a:spcPts val="0"/>
                        </a:spcBef>
                        <a:spcAft>
                          <a:spcPts val="0"/>
                        </a:spcAft>
                        <a:buNone/>
                      </a:pPr>
                      <a:r>
                        <a:rPr lang="it" sz="1400"/>
                        <a:t>Dim 3</a:t>
                      </a:r>
                      <a:endParaRPr sz="1100"/>
                    </a:p>
                  </a:txBody>
                  <a:tcPr marT="34300" marB="34300" marR="68600" marL="68600"/>
                </a:tc>
                <a:tc>
                  <a:txBody>
                    <a:bodyPr/>
                    <a:lstStyle/>
                    <a:p>
                      <a:pPr indent="0" lvl="0" marL="0" marR="0" rtl="0" algn="l">
                        <a:spcBef>
                          <a:spcPts val="0"/>
                        </a:spcBef>
                        <a:spcAft>
                          <a:spcPts val="0"/>
                        </a:spcAft>
                        <a:buNone/>
                      </a:pPr>
                      <a:r>
                        <a:rPr lang="it" sz="1400"/>
                        <a:t>…</a:t>
                      </a:r>
                      <a:endParaRPr sz="1100"/>
                    </a:p>
                  </a:txBody>
                  <a:tcPr marT="34300" marB="34300" marR="68600" marL="68600"/>
                </a:tc>
                <a:tc>
                  <a:txBody>
                    <a:bodyPr/>
                    <a:lstStyle/>
                    <a:p>
                      <a:pPr indent="0" lvl="0" marL="0" marR="0" rtl="0" algn="l">
                        <a:spcBef>
                          <a:spcPts val="0"/>
                        </a:spcBef>
                        <a:spcAft>
                          <a:spcPts val="0"/>
                        </a:spcAft>
                        <a:buNone/>
                      </a:pPr>
                      <a:r>
                        <a:rPr lang="it" sz="1400"/>
                        <a:t>Dim d</a:t>
                      </a:r>
                      <a:endParaRPr sz="1100"/>
                    </a:p>
                  </a:txBody>
                  <a:tcPr marT="34300" marB="34300" marR="68600" marL="68600"/>
                </a:tc>
              </a:tr>
              <a:tr h="232175">
                <a:tc>
                  <a:txBody>
                    <a:bodyPr/>
                    <a:lstStyle/>
                    <a:p>
                      <a:pPr indent="0" lvl="0" marL="0" marR="0" rtl="0" algn="l">
                        <a:spcBef>
                          <a:spcPts val="0"/>
                        </a:spcBef>
                        <a:spcAft>
                          <a:spcPts val="0"/>
                        </a:spcAft>
                        <a:buNone/>
                      </a:pPr>
                      <a:r>
                        <a:rPr lang="it" sz="1400"/>
                        <a:t>Node2</a:t>
                      </a:r>
                      <a:endParaRPr sz="1100"/>
                    </a:p>
                  </a:txBody>
                  <a:tcPr marT="34300" marB="34300" marR="68600" marL="68600"/>
                </a:tc>
                <a:tc>
                  <a:txBody>
                    <a:bodyPr/>
                    <a:lstStyle/>
                    <a:p>
                      <a:pPr indent="0" lvl="0" marL="0" marR="0" rtl="0" algn="l">
                        <a:spcBef>
                          <a:spcPts val="0"/>
                        </a:spcBef>
                        <a:spcAft>
                          <a:spcPts val="0"/>
                        </a:spcAft>
                        <a:buNone/>
                      </a:pPr>
                      <a:r>
                        <a:rPr lang="it" sz="1400"/>
                        <a:t>0.1</a:t>
                      </a:r>
                      <a:endParaRPr sz="1100"/>
                    </a:p>
                  </a:txBody>
                  <a:tcPr marT="34300" marB="34300" marR="68600" marL="68600"/>
                </a:tc>
                <a:tc>
                  <a:txBody>
                    <a:bodyPr/>
                    <a:lstStyle/>
                    <a:p>
                      <a:pPr indent="0" lvl="0" marL="0" marR="0" rtl="0" algn="l">
                        <a:spcBef>
                          <a:spcPts val="0"/>
                        </a:spcBef>
                        <a:spcAft>
                          <a:spcPts val="0"/>
                        </a:spcAft>
                        <a:buNone/>
                      </a:pPr>
                      <a:r>
                        <a:rPr lang="it" sz="1400"/>
                        <a:t>0.4</a:t>
                      </a:r>
                      <a:endParaRPr sz="1100"/>
                    </a:p>
                  </a:txBody>
                  <a:tcPr marT="34300" marB="34300" marR="68600" marL="68600"/>
                </a:tc>
                <a:tc>
                  <a:txBody>
                    <a:bodyPr/>
                    <a:lstStyle/>
                    <a:p>
                      <a:pPr indent="0" lvl="0" marL="0" marR="0" rtl="0" algn="l">
                        <a:spcBef>
                          <a:spcPts val="0"/>
                        </a:spcBef>
                        <a:spcAft>
                          <a:spcPts val="0"/>
                        </a:spcAft>
                        <a:buNone/>
                      </a:pPr>
                      <a:r>
                        <a:rPr lang="it" sz="1400"/>
                        <a:t>0.6</a:t>
                      </a:r>
                      <a:endParaRPr sz="11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rPr lang="it" sz="1400"/>
                        <a:t>1.1</a:t>
                      </a:r>
                      <a:endParaRPr sz="1100"/>
                    </a:p>
                  </a:txBody>
                  <a:tcPr marT="34300" marB="34300" marR="68600" marL="68600"/>
                </a:tc>
              </a:tr>
            </a:tbl>
          </a:graphicData>
        </a:graphic>
      </p:graphicFrame>
      <p:sp>
        <p:nvSpPr>
          <p:cNvPr id="351" name="Google Shape;351;p38"/>
          <p:cNvSpPr txBox="1"/>
          <p:nvPr/>
        </p:nvSpPr>
        <p:spPr>
          <a:xfrm>
            <a:off x="98251" y="847700"/>
            <a:ext cx="2798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lt2"/>
                </a:solidFill>
                <a:latin typeface="Calibri"/>
                <a:ea typeface="Calibri"/>
                <a:cs typeface="Calibri"/>
                <a:sym typeface="Calibri"/>
              </a:rPr>
              <a:t>Step 3. Embedding Extraction</a:t>
            </a:r>
            <a:endParaRPr b="1" sz="1400">
              <a:solidFill>
                <a:schemeClr val="lt2"/>
              </a:solidFill>
              <a:latin typeface="Calibri"/>
              <a:ea typeface="Calibri"/>
              <a:cs typeface="Calibri"/>
              <a:sym typeface="Calibri"/>
            </a:endParaRPr>
          </a:p>
        </p:txBody>
      </p:sp>
      <p:sp>
        <p:nvSpPr>
          <p:cNvPr id="352" name="Google Shape;352;p38"/>
          <p:cNvSpPr txBox="1"/>
          <p:nvPr>
            <p:ph type="title"/>
          </p:nvPr>
        </p:nvSpPr>
        <p:spPr>
          <a:xfrm>
            <a:off x="98250" y="925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 – Node2Vec</a:t>
            </a:r>
            <a:endParaRPr/>
          </a:p>
        </p:txBody>
      </p:sp>
      <p:graphicFrame>
        <p:nvGraphicFramePr>
          <p:cNvPr id="353" name="Google Shape;353;p38"/>
          <p:cNvGraphicFramePr/>
          <p:nvPr/>
        </p:nvGraphicFramePr>
        <p:xfrm>
          <a:off x="552454" y="2346914"/>
          <a:ext cx="3000000" cy="3000000"/>
        </p:xfrm>
        <a:graphic>
          <a:graphicData uri="http://schemas.openxmlformats.org/drawingml/2006/table">
            <a:tbl>
              <a:tblPr>
                <a:noFill/>
                <a:tableStyleId>{3875EED9-42AD-4CC6-B58C-3F46B163BAC0}</a:tableStyleId>
              </a:tblPr>
              <a:tblGrid>
                <a:gridCol w="4104400"/>
              </a:tblGrid>
              <a:tr h="1348750">
                <a:tc>
                  <a:txBody>
                    <a:bodyPr/>
                    <a:lstStyle/>
                    <a:p>
                      <a:pPr indent="0" lvl="0" marL="0" marR="0" rtl="0" algn="l">
                        <a:spcBef>
                          <a:spcPts val="0"/>
                        </a:spcBef>
                        <a:spcAft>
                          <a:spcPts val="0"/>
                        </a:spcAft>
                        <a:buNone/>
                      </a:pPr>
                      <a:r>
                        <a:rPr lang="it" sz="1400">
                          <a:latin typeface="Courier"/>
                          <a:ea typeface="Courier"/>
                          <a:cs typeface="Courier"/>
                          <a:sym typeface="Courier"/>
                        </a:rPr>
                        <a:t>import networkx as nx </a:t>
                      </a:r>
                      <a:endParaRPr sz="1100"/>
                    </a:p>
                    <a:p>
                      <a:pPr indent="0" lvl="0" marL="0" marR="0" rtl="0" algn="l">
                        <a:spcBef>
                          <a:spcPts val="0"/>
                        </a:spcBef>
                        <a:spcAft>
                          <a:spcPts val="0"/>
                        </a:spcAft>
                        <a:buNone/>
                      </a:pPr>
                      <a:r>
                        <a:rPr lang="it" sz="1400">
                          <a:latin typeface="Courier"/>
                          <a:ea typeface="Courier"/>
                          <a:cs typeface="Courier"/>
                          <a:sym typeface="Courier"/>
                        </a:rPr>
                        <a:t>from node2vec import Node2Vec </a:t>
                      </a:r>
                      <a:endParaRPr sz="1100"/>
                    </a:p>
                    <a:p>
                      <a:pPr indent="0" lvl="0" marL="0" marR="0" rtl="0" algn="l">
                        <a:spcBef>
                          <a:spcPts val="0"/>
                        </a:spcBef>
                        <a:spcAft>
                          <a:spcPts val="0"/>
                        </a:spcAft>
                        <a:buNone/>
                      </a:pPr>
                      <a:r>
                        <a:rPr lang="it" sz="1400">
                          <a:latin typeface="Courier"/>
                          <a:ea typeface="Courier"/>
                          <a:cs typeface="Courier"/>
                          <a:sym typeface="Courier"/>
                        </a:rPr>
                        <a:t>node2vec = Node2Vec(G, dimensions=d) </a:t>
                      </a:r>
                      <a:endParaRPr sz="1100"/>
                    </a:p>
                    <a:p>
                      <a:pPr indent="0" lvl="0" marL="0" marR="0" rtl="0" algn="l">
                        <a:spcBef>
                          <a:spcPts val="0"/>
                        </a:spcBef>
                        <a:spcAft>
                          <a:spcPts val="0"/>
                        </a:spcAft>
                        <a:buNone/>
                      </a:pPr>
                      <a:r>
                        <a:rPr lang="it" sz="1400">
                          <a:latin typeface="Courier"/>
                          <a:ea typeface="Courier"/>
                          <a:cs typeface="Courier"/>
                          <a:sym typeface="Courier"/>
                        </a:rPr>
                        <a:t>model = node2vec.fit(window=10)</a:t>
                      </a:r>
                      <a:endParaRPr sz="1100"/>
                    </a:p>
                    <a:p>
                      <a:pPr indent="0" lvl="0" marL="0" marR="0" rtl="0" algn="l">
                        <a:spcBef>
                          <a:spcPts val="0"/>
                        </a:spcBef>
                        <a:spcAft>
                          <a:spcPts val="0"/>
                        </a:spcAft>
                        <a:buNone/>
                      </a:pPr>
                      <a:r>
                        <a:rPr lang="it" sz="1400">
                          <a:latin typeface="Courier"/>
                          <a:ea typeface="Courier"/>
                          <a:cs typeface="Courier"/>
                          <a:sym typeface="Courier"/>
                        </a:rPr>
                        <a:t>embeddings = model.wv </a:t>
                      </a:r>
                      <a:endParaRPr sz="11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Edge2Vec</a:t>
            </a:r>
            <a:endParaRPr/>
          </a:p>
        </p:txBody>
      </p:sp>
      <p:pic>
        <p:nvPicPr>
          <p:cNvPr descr="paper notes] node2vec: scalable network feature learning | Develop Paper" id="359" name="Google Shape;359;p39"/>
          <p:cNvPicPr preferRelativeResize="0"/>
          <p:nvPr/>
        </p:nvPicPr>
        <p:blipFill rotWithShape="1">
          <a:blip r:embed="rId3">
            <a:alphaModFix/>
          </a:blip>
          <a:srcRect b="0" l="0" r="0" t="0"/>
          <a:stretch/>
        </p:blipFill>
        <p:spPr>
          <a:xfrm>
            <a:off x="4756681" y="965863"/>
            <a:ext cx="3838645" cy="1773287"/>
          </a:xfrm>
          <a:prstGeom prst="rect">
            <a:avLst/>
          </a:prstGeom>
          <a:noFill/>
          <a:ln>
            <a:noFill/>
          </a:ln>
        </p:spPr>
      </p:pic>
      <p:graphicFrame>
        <p:nvGraphicFramePr>
          <p:cNvPr id="360" name="Google Shape;360;p39"/>
          <p:cNvGraphicFramePr/>
          <p:nvPr/>
        </p:nvGraphicFramePr>
        <p:xfrm>
          <a:off x="2223294" y="3085980"/>
          <a:ext cx="3000000" cy="3000000"/>
        </p:xfrm>
        <a:graphic>
          <a:graphicData uri="http://schemas.openxmlformats.org/drawingml/2006/table">
            <a:tbl>
              <a:tblPr>
                <a:noFill/>
                <a:tableStyleId>{3875EED9-42AD-4CC6-B58C-3F46B163BAC0}</a:tableStyleId>
              </a:tblPr>
              <a:tblGrid>
                <a:gridCol w="5002700"/>
              </a:tblGrid>
              <a:tr h="1714525">
                <a:tc>
                  <a:txBody>
                    <a:bodyPr/>
                    <a:lstStyle/>
                    <a:p>
                      <a:pPr indent="0" lvl="0" marL="0" marR="0" rtl="0" algn="l">
                        <a:spcBef>
                          <a:spcPts val="0"/>
                        </a:spcBef>
                        <a:spcAft>
                          <a:spcPts val="0"/>
                        </a:spcAft>
                        <a:buNone/>
                      </a:pPr>
                      <a:r>
                        <a:rPr lang="it" sz="1200">
                          <a:latin typeface="Courier"/>
                          <a:ea typeface="Courier"/>
                          <a:cs typeface="Courier"/>
                          <a:sym typeface="Courier"/>
                        </a:rPr>
                        <a:t>import networkx as nx </a:t>
                      </a:r>
                      <a:endParaRPr sz="1100"/>
                    </a:p>
                    <a:p>
                      <a:pPr indent="0" lvl="0" marL="0" marR="0" rtl="0" algn="l">
                        <a:spcBef>
                          <a:spcPts val="0"/>
                        </a:spcBef>
                        <a:spcAft>
                          <a:spcPts val="0"/>
                        </a:spcAft>
                        <a:buNone/>
                      </a:pPr>
                      <a:r>
                        <a:rPr lang="it" sz="1200">
                          <a:latin typeface="Courier"/>
                          <a:ea typeface="Courier"/>
                          <a:cs typeface="Courier"/>
                          <a:sym typeface="Courier"/>
                        </a:rPr>
                        <a:t>from node2vec import Node2Vec </a:t>
                      </a:r>
                      <a:endParaRPr sz="1100"/>
                    </a:p>
                    <a:p>
                      <a:pPr indent="0" lvl="0" marL="0" marR="0" rtl="0" algn="l">
                        <a:spcBef>
                          <a:spcPts val="0"/>
                        </a:spcBef>
                        <a:spcAft>
                          <a:spcPts val="0"/>
                        </a:spcAft>
                        <a:buNone/>
                      </a:pPr>
                      <a:r>
                        <a:rPr lang="it" sz="1200">
                          <a:latin typeface="Courier"/>
                          <a:ea typeface="Courier"/>
                          <a:cs typeface="Courier"/>
                          <a:sym typeface="Courier"/>
                        </a:rPr>
                        <a:t>node2vec = Node2Vec(G, dimensions=d) </a:t>
                      </a:r>
                      <a:endParaRPr sz="1100"/>
                    </a:p>
                    <a:p>
                      <a:pPr indent="0" lvl="0" marL="0" marR="0" rtl="0" algn="l">
                        <a:spcBef>
                          <a:spcPts val="0"/>
                        </a:spcBef>
                        <a:spcAft>
                          <a:spcPts val="0"/>
                        </a:spcAft>
                        <a:buNone/>
                      </a:pPr>
                      <a:r>
                        <a:rPr lang="it" sz="1200">
                          <a:latin typeface="Courier"/>
                          <a:ea typeface="Courier"/>
                          <a:cs typeface="Courier"/>
                          <a:sym typeface="Courier"/>
                        </a:rPr>
                        <a:t>model = node2vec.fit(window=10)</a:t>
                      </a:r>
                      <a:endParaRPr sz="1100"/>
                    </a:p>
                    <a:p>
                      <a:pPr indent="0" lvl="0" marL="0" marR="0" rtl="0" algn="l">
                        <a:spcBef>
                          <a:spcPts val="0"/>
                        </a:spcBef>
                        <a:spcAft>
                          <a:spcPts val="0"/>
                        </a:spcAft>
                        <a:buNone/>
                      </a:pPr>
                      <a:r>
                        <a:rPr lang="it" sz="1200">
                          <a:latin typeface="Courier"/>
                          <a:ea typeface="Courier"/>
                          <a:cs typeface="Courier"/>
                          <a:sym typeface="Courier"/>
                        </a:rPr>
                        <a:t>embeddings = model.wv </a:t>
                      </a:r>
                      <a:endParaRPr sz="1100"/>
                    </a:p>
                    <a:p>
                      <a:pPr indent="0" lvl="0" marL="0" marR="0" rtl="0" algn="l">
                        <a:spcBef>
                          <a:spcPts val="0"/>
                        </a:spcBef>
                        <a:spcAft>
                          <a:spcPts val="0"/>
                        </a:spcAft>
                        <a:buNone/>
                      </a:pPr>
                      <a:r>
                        <a:t/>
                      </a:r>
                      <a:endParaRPr sz="1200">
                        <a:latin typeface="Courier"/>
                        <a:ea typeface="Courier"/>
                        <a:cs typeface="Courier"/>
                        <a:sym typeface="Courier"/>
                      </a:endParaRPr>
                    </a:p>
                    <a:p>
                      <a:pPr indent="0" lvl="0" marL="0" marR="0" rtl="0" algn="l">
                        <a:spcBef>
                          <a:spcPts val="0"/>
                        </a:spcBef>
                        <a:spcAft>
                          <a:spcPts val="0"/>
                        </a:spcAft>
                        <a:buNone/>
                      </a:pPr>
                      <a:r>
                        <a:rPr lang="it" sz="1200">
                          <a:latin typeface="Courier"/>
                          <a:ea typeface="Courier"/>
                          <a:cs typeface="Courier"/>
                          <a:sym typeface="Courier"/>
                        </a:rPr>
                        <a:t>from node2vec.edges import HadamardEmbedder </a:t>
                      </a:r>
                      <a:endParaRPr sz="1100"/>
                    </a:p>
                    <a:p>
                      <a:pPr indent="0" lvl="0" marL="0" marR="0" rtl="0" algn="l">
                        <a:spcBef>
                          <a:spcPts val="0"/>
                        </a:spcBef>
                        <a:spcAft>
                          <a:spcPts val="0"/>
                        </a:spcAft>
                        <a:buNone/>
                      </a:pPr>
                      <a:r>
                        <a:rPr lang="it" sz="1200">
                          <a:latin typeface="Courier"/>
                          <a:ea typeface="Courier"/>
                          <a:cs typeface="Courier"/>
                          <a:sym typeface="Courier"/>
                        </a:rPr>
                        <a:t>embedding = HadamardEmbedder(keyed_vectors=model.wv) </a:t>
                      </a:r>
                      <a:endParaRPr sz="27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grpSp>
        <p:nvGrpSpPr>
          <p:cNvPr id="361" name="Google Shape;361;p39"/>
          <p:cNvGrpSpPr/>
          <p:nvPr/>
        </p:nvGrpSpPr>
        <p:grpSpPr>
          <a:xfrm>
            <a:off x="1848469" y="965876"/>
            <a:ext cx="1193566" cy="281025"/>
            <a:chOff x="584617" y="1064618"/>
            <a:chExt cx="1591421" cy="374700"/>
          </a:xfrm>
        </p:grpSpPr>
        <p:sp>
          <p:nvSpPr>
            <p:cNvPr id="362" name="Google Shape;362;p39"/>
            <p:cNvSpPr/>
            <p:nvPr/>
          </p:nvSpPr>
          <p:spPr>
            <a:xfrm>
              <a:off x="584617" y="1064618"/>
              <a:ext cx="404700" cy="37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1</a:t>
              </a:r>
              <a:endParaRPr sz="1100"/>
            </a:p>
          </p:txBody>
        </p:sp>
        <p:sp>
          <p:nvSpPr>
            <p:cNvPr id="363" name="Google Shape;363;p39"/>
            <p:cNvSpPr/>
            <p:nvPr/>
          </p:nvSpPr>
          <p:spPr>
            <a:xfrm>
              <a:off x="1771338" y="1064618"/>
              <a:ext cx="404700" cy="37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2</a:t>
              </a:r>
              <a:endParaRPr sz="1100"/>
            </a:p>
          </p:txBody>
        </p:sp>
        <p:cxnSp>
          <p:nvCxnSpPr>
            <p:cNvPr id="364" name="Google Shape;364;p39"/>
            <p:cNvCxnSpPr>
              <a:stCxn id="362" idx="6"/>
              <a:endCxn id="363" idx="2"/>
            </p:cNvCxnSpPr>
            <p:nvPr/>
          </p:nvCxnSpPr>
          <p:spPr>
            <a:xfrm>
              <a:off x="989317" y="1251968"/>
              <a:ext cx="782100" cy="0"/>
            </a:xfrm>
            <a:prstGeom prst="straightConnector1">
              <a:avLst/>
            </a:prstGeom>
            <a:noFill/>
            <a:ln cap="flat" cmpd="sng" w="28575">
              <a:solidFill>
                <a:schemeClr val="dk1"/>
              </a:solidFill>
              <a:prstDash val="solid"/>
              <a:miter lim="800000"/>
              <a:headEnd len="sm" w="sm" type="none"/>
              <a:tailEnd len="sm" w="sm" type="none"/>
            </a:ln>
          </p:spPr>
        </p:cxnSp>
      </p:grpSp>
      <p:sp>
        <p:nvSpPr>
          <p:cNvPr id="365" name="Google Shape;365;p39"/>
          <p:cNvSpPr txBox="1"/>
          <p:nvPr/>
        </p:nvSpPr>
        <p:spPr>
          <a:xfrm>
            <a:off x="922151" y="2160325"/>
            <a:ext cx="3573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E(Embedding(Node 1), Embedding(Node 2))</a:t>
            </a:r>
            <a:endParaRPr sz="1100"/>
          </a:p>
        </p:txBody>
      </p:sp>
      <p:cxnSp>
        <p:nvCxnSpPr>
          <p:cNvPr id="366" name="Google Shape;366;p39"/>
          <p:cNvCxnSpPr/>
          <p:nvPr/>
        </p:nvCxnSpPr>
        <p:spPr>
          <a:xfrm>
            <a:off x="2445079" y="1428392"/>
            <a:ext cx="0" cy="587400"/>
          </a:xfrm>
          <a:prstGeom prst="straightConnector1">
            <a:avLst/>
          </a:prstGeom>
          <a:noFill/>
          <a:ln cap="flat" cmpd="sng" w="28575">
            <a:solidFill>
              <a:schemeClr val="dk1"/>
            </a:solidFill>
            <a:prstDash val="solid"/>
            <a:miter lim="800000"/>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40"/>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Edge2Vec</a:t>
            </a:r>
            <a:endParaRPr/>
          </a:p>
        </p:txBody>
      </p:sp>
      <p:sp>
        <p:nvSpPr>
          <p:cNvPr id="372" name="Google Shape;372;p40"/>
          <p:cNvSpPr txBox="1"/>
          <p:nvPr/>
        </p:nvSpPr>
        <p:spPr>
          <a:xfrm>
            <a:off x="6646894" y="864649"/>
            <a:ext cx="1426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HadamardEmbedder </a:t>
            </a:r>
            <a:endParaRPr sz="1400">
              <a:solidFill>
                <a:schemeClr val="dk1"/>
              </a:solidFill>
              <a:latin typeface="Calibri"/>
              <a:ea typeface="Calibri"/>
              <a:cs typeface="Calibri"/>
              <a:sym typeface="Calibri"/>
            </a:endParaRPr>
          </a:p>
        </p:txBody>
      </p:sp>
      <p:sp>
        <p:nvSpPr>
          <p:cNvPr id="373" name="Google Shape;373;p40"/>
          <p:cNvSpPr txBox="1"/>
          <p:nvPr/>
        </p:nvSpPr>
        <p:spPr>
          <a:xfrm>
            <a:off x="4135350" y="864649"/>
            <a:ext cx="1313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AverageEmbedder  </a:t>
            </a:r>
            <a:endParaRPr sz="1400">
              <a:solidFill>
                <a:schemeClr val="dk1"/>
              </a:solidFill>
              <a:latin typeface="Calibri"/>
              <a:ea typeface="Calibri"/>
              <a:cs typeface="Calibri"/>
              <a:sym typeface="Calibri"/>
            </a:endParaRPr>
          </a:p>
        </p:txBody>
      </p:sp>
      <p:sp>
        <p:nvSpPr>
          <p:cNvPr id="374" name="Google Shape;374;p40"/>
          <p:cNvSpPr txBox="1"/>
          <p:nvPr/>
        </p:nvSpPr>
        <p:spPr>
          <a:xfrm>
            <a:off x="4092596" y="2936720"/>
            <a:ext cx="1585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WeightedL1Embedder   </a:t>
            </a:r>
            <a:endParaRPr sz="1400">
              <a:solidFill>
                <a:schemeClr val="dk1"/>
              </a:solidFill>
              <a:latin typeface="Calibri"/>
              <a:ea typeface="Calibri"/>
              <a:cs typeface="Calibri"/>
              <a:sym typeface="Calibri"/>
            </a:endParaRPr>
          </a:p>
        </p:txBody>
      </p:sp>
      <p:sp>
        <p:nvSpPr>
          <p:cNvPr id="375" name="Google Shape;375;p40"/>
          <p:cNvSpPr txBox="1"/>
          <p:nvPr/>
        </p:nvSpPr>
        <p:spPr>
          <a:xfrm>
            <a:off x="6567194" y="2941442"/>
            <a:ext cx="1585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WeightedL2Embedder   </a:t>
            </a:r>
            <a:endParaRPr sz="1400">
              <a:solidFill>
                <a:schemeClr val="dk1"/>
              </a:solidFill>
              <a:latin typeface="Calibri"/>
              <a:ea typeface="Calibri"/>
              <a:cs typeface="Calibri"/>
              <a:sym typeface="Calibri"/>
            </a:endParaRPr>
          </a:p>
        </p:txBody>
      </p:sp>
      <p:pic>
        <p:nvPicPr>
          <p:cNvPr id="376" name="Google Shape;376;p40"/>
          <p:cNvPicPr preferRelativeResize="0"/>
          <p:nvPr/>
        </p:nvPicPr>
        <p:blipFill rotWithShape="1">
          <a:blip r:embed="rId3">
            <a:alphaModFix/>
          </a:blip>
          <a:srcRect b="0" l="0" r="0" t="0"/>
          <a:stretch/>
        </p:blipFill>
        <p:spPr>
          <a:xfrm>
            <a:off x="260075" y="1560516"/>
            <a:ext cx="3345052" cy="2265035"/>
          </a:xfrm>
          <a:prstGeom prst="rect">
            <a:avLst/>
          </a:prstGeom>
          <a:noFill/>
          <a:ln>
            <a:noFill/>
          </a:ln>
        </p:spPr>
      </p:pic>
      <p:pic>
        <p:nvPicPr>
          <p:cNvPr id="377" name="Google Shape;377;p40"/>
          <p:cNvPicPr preferRelativeResize="0"/>
          <p:nvPr/>
        </p:nvPicPr>
        <p:blipFill rotWithShape="1">
          <a:blip r:embed="rId4">
            <a:alphaModFix/>
          </a:blip>
          <a:srcRect b="0" l="0" r="0" t="0"/>
          <a:stretch/>
        </p:blipFill>
        <p:spPr>
          <a:xfrm>
            <a:off x="6376748" y="1119540"/>
            <a:ext cx="1966590" cy="1747726"/>
          </a:xfrm>
          <a:prstGeom prst="rect">
            <a:avLst/>
          </a:prstGeom>
          <a:noFill/>
          <a:ln>
            <a:noFill/>
          </a:ln>
        </p:spPr>
      </p:pic>
      <p:pic>
        <p:nvPicPr>
          <p:cNvPr id="378" name="Google Shape;378;p40"/>
          <p:cNvPicPr preferRelativeResize="0"/>
          <p:nvPr/>
        </p:nvPicPr>
        <p:blipFill rotWithShape="1">
          <a:blip r:embed="rId5">
            <a:alphaModFix/>
          </a:blip>
          <a:srcRect b="0" l="0" r="0" t="0"/>
          <a:stretch/>
        </p:blipFill>
        <p:spPr>
          <a:xfrm>
            <a:off x="3866049" y="1093381"/>
            <a:ext cx="2028683" cy="1746850"/>
          </a:xfrm>
          <a:prstGeom prst="rect">
            <a:avLst/>
          </a:prstGeom>
          <a:noFill/>
          <a:ln>
            <a:noFill/>
          </a:ln>
        </p:spPr>
      </p:pic>
      <p:pic>
        <p:nvPicPr>
          <p:cNvPr id="379" name="Google Shape;379;p40"/>
          <p:cNvPicPr preferRelativeResize="0"/>
          <p:nvPr/>
        </p:nvPicPr>
        <p:blipFill rotWithShape="1">
          <a:blip r:embed="rId6">
            <a:alphaModFix/>
          </a:blip>
          <a:srcRect b="0" l="0" r="0" t="0"/>
          <a:stretch/>
        </p:blipFill>
        <p:spPr>
          <a:xfrm>
            <a:off x="3866049" y="3177073"/>
            <a:ext cx="1980564" cy="1746849"/>
          </a:xfrm>
          <a:prstGeom prst="rect">
            <a:avLst/>
          </a:prstGeom>
          <a:noFill/>
          <a:ln>
            <a:noFill/>
          </a:ln>
        </p:spPr>
      </p:pic>
      <p:pic>
        <p:nvPicPr>
          <p:cNvPr id="380" name="Google Shape;380;p40"/>
          <p:cNvPicPr preferRelativeResize="0"/>
          <p:nvPr/>
        </p:nvPicPr>
        <p:blipFill rotWithShape="1">
          <a:blip r:embed="rId7">
            <a:alphaModFix/>
          </a:blip>
          <a:srcRect b="0" l="0" r="0" t="0"/>
          <a:stretch/>
        </p:blipFill>
        <p:spPr>
          <a:xfrm>
            <a:off x="6390446" y="3177073"/>
            <a:ext cx="1967803" cy="17477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 name="Shape 384"/>
        <p:cNvGrpSpPr/>
        <p:nvPr/>
      </p:nvGrpSpPr>
      <p:grpSpPr>
        <a:xfrm>
          <a:off x="0" y="0"/>
          <a:ext cx="0" cy="0"/>
          <a:chOff x="0" y="0"/>
          <a:chExt cx="0" cy="0"/>
        </a:xfrm>
      </p:grpSpPr>
      <p:sp>
        <p:nvSpPr>
          <p:cNvPr id="385" name="Google Shape;385;p41"/>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 – Graph2Vec</a:t>
            </a:r>
            <a:endParaRPr/>
          </a:p>
        </p:txBody>
      </p:sp>
      <p:pic>
        <p:nvPicPr>
          <p:cNvPr descr="page108image61240640" id="386" name="Google Shape;386;p41"/>
          <p:cNvPicPr preferRelativeResize="0"/>
          <p:nvPr/>
        </p:nvPicPr>
        <p:blipFill rotWithShape="1">
          <a:blip r:embed="rId3">
            <a:alphaModFix/>
          </a:blip>
          <a:srcRect b="0" l="0" r="0" t="0"/>
          <a:stretch/>
        </p:blipFill>
        <p:spPr>
          <a:xfrm>
            <a:off x="-13125496" y="-1131256"/>
            <a:ext cx="13612832" cy="34289"/>
          </a:xfrm>
          <a:prstGeom prst="rect">
            <a:avLst/>
          </a:prstGeom>
          <a:noFill/>
          <a:ln>
            <a:noFill/>
          </a:ln>
        </p:spPr>
      </p:pic>
      <p:pic>
        <p:nvPicPr>
          <p:cNvPr id="387" name="Google Shape;387;p41"/>
          <p:cNvPicPr preferRelativeResize="0"/>
          <p:nvPr/>
        </p:nvPicPr>
        <p:blipFill rotWithShape="1">
          <a:blip r:embed="rId4">
            <a:alphaModFix/>
          </a:blip>
          <a:srcRect b="0" l="0" r="0" t="0"/>
          <a:stretch/>
        </p:blipFill>
        <p:spPr>
          <a:xfrm>
            <a:off x="487336" y="1363025"/>
            <a:ext cx="1629837" cy="1103611"/>
          </a:xfrm>
          <a:prstGeom prst="rect">
            <a:avLst/>
          </a:prstGeom>
          <a:noFill/>
          <a:ln>
            <a:noFill/>
          </a:ln>
        </p:spPr>
      </p:pic>
      <p:sp>
        <p:nvSpPr>
          <p:cNvPr id="388" name="Google Shape;388;p41"/>
          <p:cNvSpPr txBox="1"/>
          <p:nvPr/>
        </p:nvSpPr>
        <p:spPr>
          <a:xfrm>
            <a:off x="1282747" y="2477875"/>
            <a:ext cx="59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G1</a:t>
            </a:r>
            <a:endParaRPr sz="1100"/>
          </a:p>
        </p:txBody>
      </p:sp>
      <p:sp>
        <p:nvSpPr>
          <p:cNvPr id="389" name="Google Shape;389;p41"/>
          <p:cNvSpPr/>
          <p:nvPr/>
        </p:nvSpPr>
        <p:spPr>
          <a:xfrm>
            <a:off x="2607737" y="1914831"/>
            <a:ext cx="1545900" cy="2883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0" name="Google Shape;390;p41"/>
          <p:cNvSpPr txBox="1"/>
          <p:nvPr/>
        </p:nvSpPr>
        <p:spPr>
          <a:xfrm>
            <a:off x="2550850" y="2328125"/>
            <a:ext cx="1884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Subgraph Generation</a:t>
            </a:r>
            <a:endParaRPr sz="1100"/>
          </a:p>
        </p:txBody>
      </p:sp>
      <p:sp>
        <p:nvSpPr>
          <p:cNvPr id="391" name="Google Shape;391;p41"/>
          <p:cNvSpPr txBox="1"/>
          <p:nvPr/>
        </p:nvSpPr>
        <p:spPr>
          <a:xfrm>
            <a:off x="6007565" y="938956"/>
            <a:ext cx="14469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100">
                <a:solidFill>
                  <a:schemeClr val="dk1"/>
                </a:solidFill>
                <a:latin typeface="Calibri"/>
                <a:ea typeface="Calibri"/>
                <a:cs typeface="Calibri"/>
                <a:sym typeface="Calibri"/>
              </a:rPr>
              <a:t>Training Set</a:t>
            </a:r>
            <a:endParaRPr sz="1100"/>
          </a:p>
        </p:txBody>
      </p:sp>
      <p:grpSp>
        <p:nvGrpSpPr>
          <p:cNvPr id="392" name="Google Shape;392;p41"/>
          <p:cNvGrpSpPr/>
          <p:nvPr/>
        </p:nvGrpSpPr>
        <p:grpSpPr>
          <a:xfrm>
            <a:off x="4318793" y="1651260"/>
            <a:ext cx="2385910" cy="1103610"/>
            <a:chOff x="5956472" y="1592080"/>
            <a:chExt cx="3181213" cy="1471481"/>
          </a:xfrm>
        </p:grpSpPr>
        <p:sp>
          <p:nvSpPr>
            <p:cNvPr id="393" name="Google Shape;393;p41"/>
            <p:cNvSpPr txBox="1"/>
            <p:nvPr/>
          </p:nvSpPr>
          <p:spPr>
            <a:xfrm>
              <a:off x="6235722" y="1958489"/>
              <a:ext cx="508500" cy="66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G1,</a:t>
              </a:r>
              <a:endParaRPr sz="1100"/>
            </a:p>
          </p:txBody>
        </p:sp>
        <p:pic>
          <p:nvPicPr>
            <p:cNvPr id="394" name="Google Shape;394;p41"/>
            <p:cNvPicPr preferRelativeResize="0"/>
            <p:nvPr/>
          </p:nvPicPr>
          <p:blipFill rotWithShape="1">
            <a:blip r:embed="rId4">
              <a:alphaModFix/>
            </a:blip>
            <a:srcRect b="0" l="66724" r="0" t="65760"/>
            <a:stretch/>
          </p:blipFill>
          <p:spPr>
            <a:xfrm>
              <a:off x="7025695" y="1592080"/>
              <a:ext cx="2111990" cy="1471481"/>
            </a:xfrm>
            <a:prstGeom prst="rect">
              <a:avLst/>
            </a:prstGeom>
            <a:noFill/>
            <a:ln>
              <a:noFill/>
            </a:ln>
          </p:spPr>
        </p:pic>
        <p:sp>
          <p:nvSpPr>
            <p:cNvPr id="395" name="Google Shape;395;p41"/>
            <p:cNvSpPr txBox="1"/>
            <p:nvPr/>
          </p:nvSpPr>
          <p:spPr>
            <a:xfrm>
              <a:off x="5956472" y="1613919"/>
              <a:ext cx="394800" cy="93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4100">
                  <a:solidFill>
                    <a:schemeClr val="dk1"/>
                  </a:solidFill>
                  <a:latin typeface="Calibri"/>
                  <a:ea typeface="Calibri"/>
                  <a:cs typeface="Calibri"/>
                  <a:sym typeface="Calibri"/>
                </a:rPr>
                <a:t>(</a:t>
              </a:r>
              <a:endParaRPr sz="1100"/>
            </a:p>
          </p:txBody>
        </p:sp>
        <p:sp>
          <p:nvSpPr>
            <p:cNvPr id="396" name="Google Shape;396;p41"/>
            <p:cNvSpPr txBox="1"/>
            <p:nvPr/>
          </p:nvSpPr>
          <p:spPr>
            <a:xfrm>
              <a:off x="8474570" y="1654481"/>
              <a:ext cx="394800" cy="93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4100">
                  <a:solidFill>
                    <a:schemeClr val="dk1"/>
                  </a:solidFill>
                  <a:latin typeface="Calibri"/>
                  <a:ea typeface="Calibri"/>
                  <a:cs typeface="Calibri"/>
                  <a:sym typeface="Calibri"/>
                </a:rPr>
                <a:t>)</a:t>
              </a:r>
              <a:endParaRPr sz="1100"/>
            </a:p>
          </p:txBody>
        </p:sp>
      </p:grpSp>
      <p:grpSp>
        <p:nvGrpSpPr>
          <p:cNvPr id="397" name="Google Shape;397;p41"/>
          <p:cNvGrpSpPr/>
          <p:nvPr/>
        </p:nvGrpSpPr>
        <p:grpSpPr>
          <a:xfrm>
            <a:off x="6946362" y="1667639"/>
            <a:ext cx="2184673" cy="1005121"/>
            <a:chOff x="9248882" y="1613919"/>
            <a:chExt cx="2912898" cy="1340162"/>
          </a:xfrm>
        </p:grpSpPr>
        <p:pic>
          <p:nvPicPr>
            <p:cNvPr id="398" name="Google Shape;398;p41"/>
            <p:cNvPicPr preferRelativeResize="0"/>
            <p:nvPr/>
          </p:nvPicPr>
          <p:blipFill rotWithShape="1">
            <a:blip r:embed="rId4">
              <a:alphaModFix/>
            </a:blip>
            <a:srcRect b="34241" l="0" r="42399" t="7534"/>
            <a:stretch/>
          </p:blipFill>
          <p:spPr>
            <a:xfrm>
              <a:off x="9839188" y="1654481"/>
              <a:ext cx="1898692" cy="1299600"/>
            </a:xfrm>
            <a:prstGeom prst="rect">
              <a:avLst/>
            </a:prstGeom>
            <a:noFill/>
            <a:ln>
              <a:noFill/>
            </a:ln>
          </p:spPr>
        </p:pic>
        <p:sp>
          <p:nvSpPr>
            <p:cNvPr id="399" name="Google Shape;399;p41"/>
            <p:cNvSpPr txBox="1"/>
            <p:nvPr/>
          </p:nvSpPr>
          <p:spPr>
            <a:xfrm>
              <a:off x="9528132" y="1958489"/>
              <a:ext cx="508500" cy="66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G1,</a:t>
              </a:r>
              <a:endParaRPr sz="1100"/>
            </a:p>
          </p:txBody>
        </p:sp>
        <p:sp>
          <p:nvSpPr>
            <p:cNvPr id="400" name="Google Shape;400;p41"/>
            <p:cNvSpPr txBox="1"/>
            <p:nvPr/>
          </p:nvSpPr>
          <p:spPr>
            <a:xfrm>
              <a:off x="9248882" y="1613919"/>
              <a:ext cx="394800" cy="93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4100">
                  <a:solidFill>
                    <a:schemeClr val="dk1"/>
                  </a:solidFill>
                  <a:latin typeface="Calibri"/>
                  <a:ea typeface="Calibri"/>
                  <a:cs typeface="Calibri"/>
                  <a:sym typeface="Calibri"/>
                </a:rPr>
                <a:t>(</a:t>
              </a:r>
              <a:endParaRPr sz="1100"/>
            </a:p>
          </p:txBody>
        </p:sp>
        <p:sp>
          <p:nvSpPr>
            <p:cNvPr id="401" name="Google Shape;401;p41"/>
            <p:cNvSpPr txBox="1"/>
            <p:nvPr/>
          </p:nvSpPr>
          <p:spPr>
            <a:xfrm>
              <a:off x="11766980" y="1654481"/>
              <a:ext cx="394800" cy="93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4100">
                  <a:solidFill>
                    <a:schemeClr val="dk1"/>
                  </a:solidFill>
                  <a:latin typeface="Calibri"/>
                  <a:ea typeface="Calibri"/>
                  <a:cs typeface="Calibri"/>
                  <a:sym typeface="Calibri"/>
                </a:rPr>
                <a:t>)</a:t>
              </a:r>
              <a:endParaRPr sz="1100"/>
            </a:p>
          </p:txBody>
        </p:sp>
      </p:grpSp>
      <p:sp>
        <p:nvSpPr>
          <p:cNvPr id="402" name="Google Shape;402;p41"/>
          <p:cNvSpPr txBox="1"/>
          <p:nvPr/>
        </p:nvSpPr>
        <p:spPr>
          <a:xfrm>
            <a:off x="6524613" y="1733913"/>
            <a:ext cx="412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3000">
                <a:solidFill>
                  <a:schemeClr val="dk1"/>
                </a:solidFill>
                <a:latin typeface="Calibri"/>
                <a:ea typeface="Calibri"/>
                <a:cs typeface="Calibri"/>
                <a:sym typeface="Calibri"/>
              </a:rPr>
              <a:t>…</a:t>
            </a:r>
            <a:endParaRPr sz="1100"/>
          </a:p>
        </p:txBody>
      </p:sp>
      <p:sp>
        <p:nvSpPr>
          <p:cNvPr id="403" name="Google Shape;403;p41"/>
          <p:cNvSpPr txBox="1"/>
          <p:nvPr/>
        </p:nvSpPr>
        <p:spPr>
          <a:xfrm>
            <a:off x="6524613" y="2714002"/>
            <a:ext cx="412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3000">
                <a:solidFill>
                  <a:schemeClr val="dk1"/>
                </a:solidFill>
                <a:latin typeface="Calibri"/>
                <a:ea typeface="Calibri"/>
                <a:cs typeface="Calibri"/>
                <a:sym typeface="Calibri"/>
              </a:rPr>
              <a:t>…</a:t>
            </a:r>
            <a:endParaRPr sz="1100"/>
          </a:p>
        </p:txBody>
      </p:sp>
      <p:sp>
        <p:nvSpPr>
          <p:cNvPr id="404" name="Google Shape;404;p41"/>
          <p:cNvSpPr txBox="1"/>
          <p:nvPr/>
        </p:nvSpPr>
        <p:spPr>
          <a:xfrm>
            <a:off x="3268952" y="2714002"/>
            <a:ext cx="412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3000">
                <a:solidFill>
                  <a:schemeClr val="dk1"/>
                </a:solidFill>
                <a:latin typeface="Calibri"/>
                <a:ea typeface="Calibri"/>
                <a:cs typeface="Calibri"/>
                <a:sym typeface="Calibri"/>
              </a:rPr>
              <a:t>…</a:t>
            </a:r>
            <a:endParaRPr sz="1100"/>
          </a:p>
        </p:txBody>
      </p:sp>
      <p:sp>
        <p:nvSpPr>
          <p:cNvPr id="405" name="Google Shape;405;p41"/>
          <p:cNvSpPr txBox="1"/>
          <p:nvPr/>
        </p:nvSpPr>
        <p:spPr>
          <a:xfrm>
            <a:off x="1167337" y="2737417"/>
            <a:ext cx="412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3000">
                <a:solidFill>
                  <a:schemeClr val="dk1"/>
                </a:solidFill>
                <a:latin typeface="Calibri"/>
                <a:ea typeface="Calibri"/>
                <a:cs typeface="Calibri"/>
                <a:sym typeface="Calibri"/>
              </a:rPr>
              <a:t>…</a:t>
            </a:r>
            <a:endParaRPr sz="1100"/>
          </a:p>
        </p:txBody>
      </p:sp>
      <p:pic>
        <p:nvPicPr>
          <p:cNvPr id="406" name="Google Shape;406;p41"/>
          <p:cNvPicPr preferRelativeResize="0"/>
          <p:nvPr/>
        </p:nvPicPr>
        <p:blipFill rotWithShape="1">
          <a:blip r:embed="rId5">
            <a:alphaModFix/>
          </a:blip>
          <a:srcRect b="0" l="0" r="0" t="0"/>
          <a:stretch/>
        </p:blipFill>
        <p:spPr>
          <a:xfrm>
            <a:off x="305560" y="3153729"/>
            <a:ext cx="2302177" cy="1558873"/>
          </a:xfrm>
          <a:prstGeom prst="rect">
            <a:avLst/>
          </a:prstGeom>
          <a:noFill/>
          <a:ln>
            <a:noFill/>
          </a:ln>
        </p:spPr>
      </p:pic>
      <p:sp>
        <p:nvSpPr>
          <p:cNvPr id="407" name="Google Shape;407;p41"/>
          <p:cNvSpPr txBox="1"/>
          <p:nvPr/>
        </p:nvSpPr>
        <p:spPr>
          <a:xfrm>
            <a:off x="1257495" y="4655875"/>
            <a:ext cx="721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Gm</a:t>
            </a:r>
            <a:endParaRPr sz="1400">
              <a:solidFill>
                <a:schemeClr val="dk1"/>
              </a:solidFill>
              <a:latin typeface="Calibri"/>
              <a:ea typeface="Calibri"/>
              <a:cs typeface="Calibri"/>
              <a:sym typeface="Calibri"/>
            </a:endParaRPr>
          </a:p>
        </p:txBody>
      </p:sp>
      <p:sp>
        <p:nvSpPr>
          <p:cNvPr id="408" name="Google Shape;408;p41"/>
          <p:cNvSpPr txBox="1"/>
          <p:nvPr/>
        </p:nvSpPr>
        <p:spPr>
          <a:xfrm>
            <a:off x="785093" y="952883"/>
            <a:ext cx="15897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100">
                <a:solidFill>
                  <a:schemeClr val="dk1"/>
                </a:solidFill>
                <a:latin typeface="Calibri"/>
                <a:ea typeface="Calibri"/>
                <a:cs typeface="Calibri"/>
                <a:sym typeface="Calibri"/>
              </a:rPr>
              <a:t>Input Graphs</a:t>
            </a:r>
            <a:endParaRPr b="1" sz="2100">
              <a:solidFill>
                <a:schemeClr val="dk1"/>
              </a:solidFill>
              <a:latin typeface="Calibri"/>
              <a:ea typeface="Calibri"/>
              <a:cs typeface="Calibri"/>
              <a:sym typeface="Calibri"/>
            </a:endParaRPr>
          </a:p>
        </p:txBody>
      </p:sp>
      <p:sp>
        <p:nvSpPr>
          <p:cNvPr id="409" name="Google Shape;409;p41"/>
          <p:cNvSpPr/>
          <p:nvPr/>
        </p:nvSpPr>
        <p:spPr>
          <a:xfrm>
            <a:off x="2664625" y="3633123"/>
            <a:ext cx="1545900" cy="2883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0" name="Google Shape;410;p41"/>
          <p:cNvSpPr txBox="1"/>
          <p:nvPr/>
        </p:nvSpPr>
        <p:spPr>
          <a:xfrm>
            <a:off x="2607722" y="4046425"/>
            <a:ext cx="203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Subgraph Generation</a:t>
            </a:r>
            <a:endParaRPr sz="1100"/>
          </a:p>
        </p:txBody>
      </p:sp>
      <p:sp>
        <p:nvSpPr>
          <p:cNvPr id="411" name="Google Shape;411;p41"/>
          <p:cNvSpPr txBox="1"/>
          <p:nvPr/>
        </p:nvSpPr>
        <p:spPr>
          <a:xfrm>
            <a:off x="6524613" y="3452205"/>
            <a:ext cx="412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3000">
                <a:solidFill>
                  <a:schemeClr val="dk1"/>
                </a:solidFill>
                <a:latin typeface="Calibri"/>
                <a:ea typeface="Calibri"/>
                <a:cs typeface="Calibri"/>
                <a:sym typeface="Calibri"/>
              </a:rPr>
              <a:t>…</a:t>
            </a:r>
            <a:endParaRPr sz="1100"/>
          </a:p>
        </p:txBody>
      </p:sp>
      <p:grpSp>
        <p:nvGrpSpPr>
          <p:cNvPr id="412" name="Google Shape;412;p41"/>
          <p:cNvGrpSpPr/>
          <p:nvPr/>
        </p:nvGrpSpPr>
        <p:grpSpPr>
          <a:xfrm>
            <a:off x="4318793" y="3068684"/>
            <a:ext cx="2184674" cy="1387834"/>
            <a:chOff x="5758391" y="3481979"/>
            <a:chExt cx="2912898" cy="1850445"/>
          </a:xfrm>
        </p:grpSpPr>
        <p:sp>
          <p:nvSpPr>
            <p:cNvPr id="413" name="Google Shape;413;p41"/>
            <p:cNvSpPr txBox="1"/>
            <p:nvPr/>
          </p:nvSpPr>
          <p:spPr>
            <a:xfrm>
              <a:off x="6037641" y="4249545"/>
              <a:ext cx="572700" cy="66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Gm,</a:t>
              </a:r>
              <a:endParaRPr sz="1100"/>
            </a:p>
          </p:txBody>
        </p:sp>
        <p:sp>
          <p:nvSpPr>
            <p:cNvPr id="414" name="Google Shape;414;p41"/>
            <p:cNvSpPr txBox="1"/>
            <p:nvPr/>
          </p:nvSpPr>
          <p:spPr>
            <a:xfrm>
              <a:off x="5758391" y="3904975"/>
              <a:ext cx="394800" cy="93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4100">
                  <a:solidFill>
                    <a:schemeClr val="dk1"/>
                  </a:solidFill>
                  <a:latin typeface="Calibri"/>
                  <a:ea typeface="Calibri"/>
                  <a:cs typeface="Calibri"/>
                  <a:sym typeface="Calibri"/>
                </a:rPr>
                <a:t>(</a:t>
              </a:r>
              <a:endParaRPr sz="1100"/>
            </a:p>
          </p:txBody>
        </p:sp>
        <p:sp>
          <p:nvSpPr>
            <p:cNvPr id="415" name="Google Shape;415;p41"/>
            <p:cNvSpPr txBox="1"/>
            <p:nvPr/>
          </p:nvSpPr>
          <p:spPr>
            <a:xfrm>
              <a:off x="8276489" y="3945537"/>
              <a:ext cx="394800" cy="93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4100">
                  <a:solidFill>
                    <a:schemeClr val="dk1"/>
                  </a:solidFill>
                  <a:latin typeface="Calibri"/>
                  <a:ea typeface="Calibri"/>
                  <a:cs typeface="Calibri"/>
                  <a:sym typeface="Calibri"/>
                </a:rPr>
                <a:t>)</a:t>
              </a:r>
              <a:endParaRPr sz="1100"/>
            </a:p>
          </p:txBody>
        </p:sp>
        <p:pic>
          <p:nvPicPr>
            <p:cNvPr id="416" name="Google Shape;416;p41"/>
            <p:cNvPicPr preferRelativeResize="0"/>
            <p:nvPr/>
          </p:nvPicPr>
          <p:blipFill rotWithShape="1">
            <a:blip r:embed="rId5">
              <a:alphaModFix/>
            </a:blip>
            <a:srcRect b="10968" l="9615" r="58298" t="0"/>
            <a:stretch/>
          </p:blipFill>
          <p:spPr>
            <a:xfrm>
              <a:off x="7005083" y="3481979"/>
              <a:ext cx="984882" cy="1850445"/>
            </a:xfrm>
            <a:prstGeom prst="rect">
              <a:avLst/>
            </a:prstGeom>
            <a:noFill/>
            <a:ln>
              <a:noFill/>
            </a:ln>
          </p:spPr>
        </p:pic>
      </p:grpSp>
      <p:grpSp>
        <p:nvGrpSpPr>
          <p:cNvPr id="417" name="Google Shape;417;p41"/>
          <p:cNvGrpSpPr/>
          <p:nvPr/>
        </p:nvGrpSpPr>
        <p:grpSpPr>
          <a:xfrm>
            <a:off x="6946362" y="3385931"/>
            <a:ext cx="2184674" cy="758602"/>
            <a:chOff x="9050801" y="3904975"/>
            <a:chExt cx="2912898" cy="1011470"/>
          </a:xfrm>
        </p:grpSpPr>
        <p:sp>
          <p:nvSpPr>
            <p:cNvPr id="418" name="Google Shape;418;p41"/>
            <p:cNvSpPr txBox="1"/>
            <p:nvPr/>
          </p:nvSpPr>
          <p:spPr>
            <a:xfrm>
              <a:off x="9330051" y="4249545"/>
              <a:ext cx="572700" cy="66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Gm,</a:t>
              </a:r>
              <a:endParaRPr sz="1100"/>
            </a:p>
          </p:txBody>
        </p:sp>
        <p:sp>
          <p:nvSpPr>
            <p:cNvPr id="419" name="Google Shape;419;p41"/>
            <p:cNvSpPr txBox="1"/>
            <p:nvPr/>
          </p:nvSpPr>
          <p:spPr>
            <a:xfrm>
              <a:off x="9050801" y="3904975"/>
              <a:ext cx="394800" cy="93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4100">
                  <a:solidFill>
                    <a:schemeClr val="dk1"/>
                  </a:solidFill>
                  <a:latin typeface="Calibri"/>
                  <a:ea typeface="Calibri"/>
                  <a:cs typeface="Calibri"/>
                  <a:sym typeface="Calibri"/>
                </a:rPr>
                <a:t>(</a:t>
              </a:r>
              <a:endParaRPr sz="1100"/>
            </a:p>
          </p:txBody>
        </p:sp>
        <p:sp>
          <p:nvSpPr>
            <p:cNvPr id="420" name="Google Shape;420;p41"/>
            <p:cNvSpPr txBox="1"/>
            <p:nvPr/>
          </p:nvSpPr>
          <p:spPr>
            <a:xfrm>
              <a:off x="11568899" y="3945537"/>
              <a:ext cx="394800" cy="93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4100">
                  <a:solidFill>
                    <a:schemeClr val="dk1"/>
                  </a:solidFill>
                  <a:latin typeface="Calibri"/>
                  <a:ea typeface="Calibri"/>
                  <a:cs typeface="Calibri"/>
                  <a:sym typeface="Calibri"/>
                </a:rPr>
                <a:t>)</a:t>
              </a:r>
              <a:endParaRPr sz="1100"/>
            </a:p>
          </p:txBody>
        </p:sp>
        <p:pic>
          <p:nvPicPr>
            <p:cNvPr id="421" name="Google Shape;421;p41"/>
            <p:cNvPicPr preferRelativeResize="0"/>
            <p:nvPr/>
          </p:nvPicPr>
          <p:blipFill rotWithShape="1">
            <a:blip r:embed="rId5">
              <a:alphaModFix/>
            </a:blip>
            <a:srcRect b="0" l="0" r="0" t="53836"/>
            <a:stretch/>
          </p:blipFill>
          <p:spPr>
            <a:xfrm>
              <a:off x="9882838" y="4313152"/>
              <a:ext cx="1705867" cy="533234"/>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42"/>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 – Graph2Vec</a:t>
            </a:r>
            <a:endParaRPr/>
          </a:p>
        </p:txBody>
      </p:sp>
      <p:pic>
        <p:nvPicPr>
          <p:cNvPr descr="page108image61240640" id="427" name="Google Shape;427;p42"/>
          <p:cNvPicPr preferRelativeResize="0"/>
          <p:nvPr/>
        </p:nvPicPr>
        <p:blipFill rotWithShape="1">
          <a:blip r:embed="rId3">
            <a:alphaModFix/>
          </a:blip>
          <a:srcRect b="0" l="0" r="0" t="0"/>
          <a:stretch/>
        </p:blipFill>
        <p:spPr>
          <a:xfrm>
            <a:off x="-13125496" y="-1131256"/>
            <a:ext cx="13612832" cy="34289"/>
          </a:xfrm>
          <a:prstGeom prst="rect">
            <a:avLst/>
          </a:prstGeom>
          <a:noFill/>
          <a:ln>
            <a:noFill/>
          </a:ln>
        </p:spPr>
      </p:pic>
      <p:graphicFrame>
        <p:nvGraphicFramePr>
          <p:cNvPr id="428" name="Google Shape;428;p42"/>
          <p:cNvGraphicFramePr/>
          <p:nvPr/>
        </p:nvGraphicFramePr>
        <p:xfrm>
          <a:off x="2708966" y="2015785"/>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1</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graphicFrame>
        <p:nvGraphicFramePr>
          <p:cNvPr id="429" name="Google Shape;429;p42"/>
          <p:cNvGraphicFramePr/>
          <p:nvPr/>
        </p:nvGraphicFramePr>
        <p:xfrm>
          <a:off x="2708966" y="3644191"/>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sp>
        <p:nvSpPr>
          <p:cNvPr id="430" name="Google Shape;430;p42"/>
          <p:cNvSpPr txBox="1"/>
          <p:nvPr/>
        </p:nvSpPr>
        <p:spPr>
          <a:xfrm rot="5400000">
            <a:off x="2772152" y="3392935"/>
            <a:ext cx="25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t>
            </a:r>
            <a:endParaRPr sz="1100"/>
          </a:p>
        </p:txBody>
      </p:sp>
      <p:sp>
        <p:nvSpPr>
          <p:cNvPr id="431" name="Google Shape;431;p42"/>
          <p:cNvSpPr/>
          <p:nvPr/>
        </p:nvSpPr>
        <p:spPr>
          <a:xfrm>
            <a:off x="3896579" y="2086626"/>
            <a:ext cx="240900" cy="2427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2" name="Google Shape;432;p42"/>
          <p:cNvSpPr/>
          <p:nvPr/>
        </p:nvSpPr>
        <p:spPr>
          <a:xfrm>
            <a:off x="3896579" y="2412502"/>
            <a:ext cx="240900" cy="2427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3" name="Google Shape;433;p42"/>
          <p:cNvSpPr/>
          <p:nvPr/>
        </p:nvSpPr>
        <p:spPr>
          <a:xfrm>
            <a:off x="3896579" y="2766854"/>
            <a:ext cx="240900" cy="2427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4" name="Google Shape;434;p42"/>
          <p:cNvSpPr txBox="1"/>
          <p:nvPr/>
        </p:nvSpPr>
        <p:spPr>
          <a:xfrm rot="5400000">
            <a:off x="3914144" y="3136751"/>
            <a:ext cx="25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t>
            </a:r>
            <a:endParaRPr sz="1100"/>
          </a:p>
        </p:txBody>
      </p:sp>
      <p:sp>
        <p:nvSpPr>
          <p:cNvPr id="435" name="Google Shape;435;p42"/>
          <p:cNvSpPr/>
          <p:nvPr/>
        </p:nvSpPr>
        <p:spPr>
          <a:xfrm>
            <a:off x="3887089" y="3450393"/>
            <a:ext cx="240900" cy="2427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6" name="Google Shape;436;p42"/>
          <p:cNvSpPr/>
          <p:nvPr/>
        </p:nvSpPr>
        <p:spPr>
          <a:xfrm>
            <a:off x="5260351" y="1975658"/>
            <a:ext cx="240900" cy="242700"/>
          </a:xfrm>
          <a:prstGeom prst="ellipse">
            <a:avLst/>
          </a:prstGeom>
          <a:solidFill>
            <a:srgbClr val="00B0F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7" name="Google Shape;437;p42"/>
          <p:cNvSpPr/>
          <p:nvPr/>
        </p:nvSpPr>
        <p:spPr>
          <a:xfrm>
            <a:off x="5260351" y="2301535"/>
            <a:ext cx="240900" cy="242700"/>
          </a:xfrm>
          <a:prstGeom prst="ellipse">
            <a:avLst/>
          </a:prstGeom>
          <a:solidFill>
            <a:srgbClr val="00B0F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8" name="Google Shape;438;p42"/>
          <p:cNvSpPr/>
          <p:nvPr/>
        </p:nvSpPr>
        <p:spPr>
          <a:xfrm>
            <a:off x="5260351" y="2655887"/>
            <a:ext cx="240900" cy="242700"/>
          </a:xfrm>
          <a:prstGeom prst="ellipse">
            <a:avLst/>
          </a:prstGeom>
          <a:solidFill>
            <a:srgbClr val="00B0F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9" name="Google Shape;439;p42"/>
          <p:cNvSpPr/>
          <p:nvPr/>
        </p:nvSpPr>
        <p:spPr>
          <a:xfrm>
            <a:off x="5260351" y="3010238"/>
            <a:ext cx="240900" cy="242700"/>
          </a:xfrm>
          <a:prstGeom prst="ellipse">
            <a:avLst/>
          </a:prstGeom>
          <a:solidFill>
            <a:srgbClr val="00B0F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0" name="Google Shape;440;p42"/>
          <p:cNvSpPr txBox="1"/>
          <p:nvPr/>
        </p:nvSpPr>
        <p:spPr>
          <a:xfrm rot="5400000">
            <a:off x="5284737" y="3310886"/>
            <a:ext cx="25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t>
            </a:r>
            <a:endParaRPr sz="1100"/>
          </a:p>
        </p:txBody>
      </p:sp>
      <p:sp>
        <p:nvSpPr>
          <p:cNvPr id="441" name="Google Shape;441;p42"/>
          <p:cNvSpPr/>
          <p:nvPr/>
        </p:nvSpPr>
        <p:spPr>
          <a:xfrm>
            <a:off x="5260351" y="3645758"/>
            <a:ext cx="240900" cy="242700"/>
          </a:xfrm>
          <a:prstGeom prst="ellipse">
            <a:avLst/>
          </a:prstGeom>
          <a:solidFill>
            <a:srgbClr val="00B0F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42" name="Google Shape;442;p42"/>
          <p:cNvCxnSpPr>
            <a:stCxn id="431" idx="6"/>
            <a:endCxn id="436" idx="2"/>
          </p:cNvCxnSpPr>
          <p:nvPr/>
        </p:nvCxnSpPr>
        <p:spPr>
          <a:xfrm flipH="1" rot="10800000">
            <a:off x="4137479" y="2096976"/>
            <a:ext cx="1122900" cy="111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3" name="Google Shape;443;p42"/>
          <p:cNvCxnSpPr>
            <a:stCxn id="431" idx="6"/>
            <a:endCxn id="437" idx="2"/>
          </p:cNvCxnSpPr>
          <p:nvPr/>
        </p:nvCxnSpPr>
        <p:spPr>
          <a:xfrm>
            <a:off x="4137479" y="2207976"/>
            <a:ext cx="1122900" cy="214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4" name="Google Shape;444;p42"/>
          <p:cNvCxnSpPr>
            <a:stCxn id="431" idx="6"/>
            <a:endCxn id="438" idx="2"/>
          </p:cNvCxnSpPr>
          <p:nvPr/>
        </p:nvCxnSpPr>
        <p:spPr>
          <a:xfrm>
            <a:off x="4137479" y="2207976"/>
            <a:ext cx="1122900" cy="569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5" name="Google Shape;445;p42"/>
          <p:cNvCxnSpPr>
            <a:stCxn id="431" idx="6"/>
            <a:endCxn id="439" idx="2"/>
          </p:cNvCxnSpPr>
          <p:nvPr/>
        </p:nvCxnSpPr>
        <p:spPr>
          <a:xfrm>
            <a:off x="4137479" y="2207976"/>
            <a:ext cx="1122900" cy="923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6" name="Google Shape;446;p42"/>
          <p:cNvCxnSpPr>
            <a:stCxn id="431" idx="6"/>
            <a:endCxn id="441" idx="2"/>
          </p:cNvCxnSpPr>
          <p:nvPr/>
        </p:nvCxnSpPr>
        <p:spPr>
          <a:xfrm>
            <a:off x="4137479" y="2207976"/>
            <a:ext cx="1122900" cy="1559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7" name="Google Shape;447;p42"/>
          <p:cNvCxnSpPr>
            <a:stCxn id="432" idx="6"/>
            <a:endCxn id="436" idx="2"/>
          </p:cNvCxnSpPr>
          <p:nvPr/>
        </p:nvCxnSpPr>
        <p:spPr>
          <a:xfrm flipH="1" rot="10800000">
            <a:off x="4137479" y="2097052"/>
            <a:ext cx="1122900" cy="436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8" name="Google Shape;448;p42"/>
          <p:cNvCxnSpPr>
            <a:stCxn id="432" idx="6"/>
            <a:endCxn id="437" idx="2"/>
          </p:cNvCxnSpPr>
          <p:nvPr/>
        </p:nvCxnSpPr>
        <p:spPr>
          <a:xfrm flipH="1" rot="10800000">
            <a:off x="4137479" y="2422852"/>
            <a:ext cx="1122900" cy="111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9" name="Google Shape;449;p42"/>
          <p:cNvCxnSpPr>
            <a:stCxn id="432" idx="6"/>
            <a:endCxn id="438" idx="2"/>
          </p:cNvCxnSpPr>
          <p:nvPr/>
        </p:nvCxnSpPr>
        <p:spPr>
          <a:xfrm>
            <a:off x="4137479" y="2533852"/>
            <a:ext cx="1122900" cy="243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0" name="Google Shape;450;p42"/>
          <p:cNvCxnSpPr>
            <a:stCxn id="432" idx="6"/>
            <a:endCxn id="439" idx="2"/>
          </p:cNvCxnSpPr>
          <p:nvPr/>
        </p:nvCxnSpPr>
        <p:spPr>
          <a:xfrm>
            <a:off x="4137479" y="2533852"/>
            <a:ext cx="1122900" cy="597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1" name="Google Shape;451;p42"/>
          <p:cNvCxnSpPr>
            <a:stCxn id="432" idx="6"/>
            <a:endCxn id="441" idx="2"/>
          </p:cNvCxnSpPr>
          <p:nvPr/>
        </p:nvCxnSpPr>
        <p:spPr>
          <a:xfrm>
            <a:off x="4137479" y="2533852"/>
            <a:ext cx="1122900" cy="1233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2" name="Google Shape;452;p42"/>
          <p:cNvCxnSpPr>
            <a:stCxn id="433" idx="6"/>
            <a:endCxn id="436" idx="2"/>
          </p:cNvCxnSpPr>
          <p:nvPr/>
        </p:nvCxnSpPr>
        <p:spPr>
          <a:xfrm flipH="1" rot="10800000">
            <a:off x="4137479" y="2097104"/>
            <a:ext cx="1122900" cy="791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3" name="Google Shape;453;p42"/>
          <p:cNvCxnSpPr>
            <a:stCxn id="433" idx="6"/>
            <a:endCxn id="437" idx="2"/>
          </p:cNvCxnSpPr>
          <p:nvPr/>
        </p:nvCxnSpPr>
        <p:spPr>
          <a:xfrm flipH="1" rot="10800000">
            <a:off x="4137479" y="2422904"/>
            <a:ext cx="1122900" cy="465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4" name="Google Shape;454;p42"/>
          <p:cNvCxnSpPr>
            <a:stCxn id="433" idx="6"/>
            <a:endCxn id="438" idx="2"/>
          </p:cNvCxnSpPr>
          <p:nvPr/>
        </p:nvCxnSpPr>
        <p:spPr>
          <a:xfrm flipH="1" rot="10800000">
            <a:off x="4137479" y="2777204"/>
            <a:ext cx="1122900" cy="111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5" name="Google Shape;455;p42"/>
          <p:cNvCxnSpPr>
            <a:stCxn id="433" idx="6"/>
            <a:endCxn id="439" idx="2"/>
          </p:cNvCxnSpPr>
          <p:nvPr/>
        </p:nvCxnSpPr>
        <p:spPr>
          <a:xfrm>
            <a:off x="4137479" y="2888204"/>
            <a:ext cx="1122900" cy="243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6" name="Google Shape;456;p42"/>
          <p:cNvCxnSpPr>
            <a:stCxn id="433" idx="6"/>
            <a:endCxn id="441" idx="2"/>
          </p:cNvCxnSpPr>
          <p:nvPr/>
        </p:nvCxnSpPr>
        <p:spPr>
          <a:xfrm>
            <a:off x="4137479" y="2888204"/>
            <a:ext cx="1122900" cy="879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7" name="Google Shape;457;p42"/>
          <p:cNvCxnSpPr>
            <a:stCxn id="435" idx="6"/>
            <a:endCxn id="436" idx="2"/>
          </p:cNvCxnSpPr>
          <p:nvPr/>
        </p:nvCxnSpPr>
        <p:spPr>
          <a:xfrm flipH="1" rot="10800000">
            <a:off x="4127989" y="2096943"/>
            <a:ext cx="1132500" cy="1474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8" name="Google Shape;458;p42"/>
          <p:cNvCxnSpPr>
            <a:stCxn id="435" idx="6"/>
            <a:endCxn id="437" idx="2"/>
          </p:cNvCxnSpPr>
          <p:nvPr/>
        </p:nvCxnSpPr>
        <p:spPr>
          <a:xfrm flipH="1" rot="10800000">
            <a:off x="4127989" y="2422743"/>
            <a:ext cx="1132500" cy="1149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9" name="Google Shape;459;p42"/>
          <p:cNvCxnSpPr>
            <a:stCxn id="435" idx="6"/>
            <a:endCxn id="438" idx="2"/>
          </p:cNvCxnSpPr>
          <p:nvPr/>
        </p:nvCxnSpPr>
        <p:spPr>
          <a:xfrm flipH="1" rot="10800000">
            <a:off x="4127989" y="2777343"/>
            <a:ext cx="1132500" cy="794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0" name="Google Shape;460;p42"/>
          <p:cNvCxnSpPr>
            <a:stCxn id="435" idx="6"/>
            <a:endCxn id="439" idx="2"/>
          </p:cNvCxnSpPr>
          <p:nvPr/>
        </p:nvCxnSpPr>
        <p:spPr>
          <a:xfrm flipH="1" rot="10800000">
            <a:off x="4127989" y="3131643"/>
            <a:ext cx="1132500" cy="440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1" name="Google Shape;461;p42"/>
          <p:cNvCxnSpPr>
            <a:stCxn id="435" idx="6"/>
            <a:endCxn id="441" idx="2"/>
          </p:cNvCxnSpPr>
          <p:nvPr/>
        </p:nvCxnSpPr>
        <p:spPr>
          <a:xfrm>
            <a:off x="4127989" y="3571743"/>
            <a:ext cx="1132500" cy="195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2" name="Google Shape;462;p42"/>
          <p:cNvCxnSpPr/>
          <p:nvPr/>
        </p:nvCxnSpPr>
        <p:spPr>
          <a:xfrm flipH="1" rot="10800000">
            <a:off x="3096269" y="2412361"/>
            <a:ext cx="558600" cy="396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3" name="Google Shape;463;p42"/>
          <p:cNvCxnSpPr/>
          <p:nvPr/>
        </p:nvCxnSpPr>
        <p:spPr>
          <a:xfrm>
            <a:off x="3130555" y="2920529"/>
            <a:ext cx="524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4" name="Google Shape;464;p42"/>
          <p:cNvCxnSpPr/>
          <p:nvPr/>
        </p:nvCxnSpPr>
        <p:spPr>
          <a:xfrm>
            <a:off x="3096269" y="3027110"/>
            <a:ext cx="491100" cy="423300"/>
          </a:xfrm>
          <a:prstGeom prst="straightConnector1">
            <a:avLst/>
          </a:prstGeom>
          <a:noFill/>
          <a:ln cap="flat" cmpd="sng" w="9525">
            <a:solidFill>
              <a:schemeClr val="accent1"/>
            </a:solidFill>
            <a:prstDash val="solid"/>
            <a:miter lim="800000"/>
            <a:headEnd len="sm" w="sm" type="none"/>
            <a:tailEnd len="med" w="med" type="triangle"/>
          </a:ln>
        </p:spPr>
      </p:cxnSp>
      <p:sp>
        <p:nvSpPr>
          <p:cNvPr id="465" name="Google Shape;465;p42"/>
          <p:cNvSpPr txBox="1"/>
          <p:nvPr/>
        </p:nvSpPr>
        <p:spPr>
          <a:xfrm>
            <a:off x="2582678" y="1619250"/>
            <a:ext cx="730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Input</a:t>
            </a:r>
            <a:endParaRPr sz="1100"/>
          </a:p>
        </p:txBody>
      </p:sp>
      <p:sp>
        <p:nvSpPr>
          <p:cNvPr id="466" name="Google Shape;466;p42"/>
          <p:cNvSpPr txBox="1"/>
          <p:nvPr/>
        </p:nvSpPr>
        <p:spPr>
          <a:xfrm>
            <a:off x="3515525" y="1466850"/>
            <a:ext cx="1336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Hidden Layer</a:t>
            </a:r>
            <a:endParaRPr sz="1400">
              <a:solidFill>
                <a:schemeClr val="dk1"/>
              </a:solidFill>
              <a:latin typeface="Calibri"/>
              <a:ea typeface="Calibri"/>
              <a:cs typeface="Calibri"/>
              <a:sym typeface="Calibri"/>
            </a:endParaRPr>
          </a:p>
        </p:txBody>
      </p:sp>
      <p:sp>
        <p:nvSpPr>
          <p:cNvPr id="467" name="Google Shape;467;p42"/>
          <p:cNvSpPr txBox="1"/>
          <p:nvPr/>
        </p:nvSpPr>
        <p:spPr>
          <a:xfrm>
            <a:off x="4851884" y="1142693"/>
            <a:ext cx="1057800" cy="715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Output Layer</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it" sz="1400">
                <a:solidFill>
                  <a:schemeClr val="dk1"/>
                </a:solidFill>
                <a:latin typeface="Calibri"/>
                <a:ea typeface="Calibri"/>
                <a:cs typeface="Calibri"/>
                <a:sym typeface="Calibri"/>
              </a:rPr>
              <a:t>(Softmax)</a:t>
            </a:r>
            <a:endParaRPr sz="1100"/>
          </a:p>
        </p:txBody>
      </p:sp>
      <p:sp>
        <p:nvSpPr>
          <p:cNvPr id="468" name="Google Shape;468;p42"/>
          <p:cNvSpPr txBox="1"/>
          <p:nvPr/>
        </p:nvSpPr>
        <p:spPr>
          <a:xfrm>
            <a:off x="3583554" y="4092568"/>
            <a:ext cx="847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d </a:t>
            </a:r>
            <a:r>
              <a:rPr lang="it" sz="1400">
                <a:solidFill>
                  <a:schemeClr val="dk1"/>
                </a:solidFill>
                <a:latin typeface="Calibri"/>
                <a:ea typeface="Calibri"/>
                <a:cs typeface="Calibri"/>
                <a:sym typeface="Calibri"/>
              </a:rPr>
              <a:t>neurons</a:t>
            </a:r>
            <a:endParaRPr sz="1400">
              <a:solidFill>
                <a:schemeClr val="dk1"/>
              </a:solidFill>
              <a:latin typeface="Calibri"/>
              <a:ea typeface="Calibri"/>
              <a:cs typeface="Calibri"/>
              <a:sym typeface="Calibri"/>
            </a:endParaRPr>
          </a:p>
        </p:txBody>
      </p:sp>
      <p:sp>
        <p:nvSpPr>
          <p:cNvPr id="469" name="Google Shape;469;p42"/>
          <p:cNvSpPr txBox="1"/>
          <p:nvPr/>
        </p:nvSpPr>
        <p:spPr>
          <a:xfrm>
            <a:off x="2526792" y="4092568"/>
            <a:ext cx="7866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m</a:t>
            </a:r>
            <a:r>
              <a:rPr lang="it" sz="1400">
                <a:solidFill>
                  <a:schemeClr val="dk1"/>
                </a:solidFill>
                <a:latin typeface="Calibri"/>
                <a:ea typeface="Calibri"/>
                <a:cs typeface="Calibri"/>
                <a:sym typeface="Calibri"/>
              </a:rPr>
              <a:t> graphs</a:t>
            </a:r>
            <a:endParaRPr sz="1400">
              <a:solidFill>
                <a:schemeClr val="dk1"/>
              </a:solidFill>
              <a:latin typeface="Calibri"/>
              <a:ea typeface="Calibri"/>
              <a:cs typeface="Calibri"/>
              <a:sym typeface="Calibri"/>
            </a:endParaRPr>
          </a:p>
        </p:txBody>
      </p:sp>
      <p:sp>
        <p:nvSpPr>
          <p:cNvPr id="470" name="Google Shape;470;p42"/>
          <p:cNvSpPr txBox="1"/>
          <p:nvPr/>
        </p:nvSpPr>
        <p:spPr>
          <a:xfrm>
            <a:off x="4724359" y="4092568"/>
            <a:ext cx="1553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total-nodes</a:t>
            </a:r>
            <a:r>
              <a:rPr lang="it" sz="1400">
                <a:solidFill>
                  <a:schemeClr val="dk1"/>
                </a:solidFill>
                <a:latin typeface="Calibri"/>
                <a:ea typeface="Calibri"/>
                <a:cs typeface="Calibri"/>
                <a:sym typeface="Calibri"/>
              </a:rPr>
              <a:t> neurons</a:t>
            </a:r>
            <a:endParaRPr sz="1400">
              <a:solidFill>
                <a:schemeClr val="dk1"/>
              </a:solidFill>
              <a:latin typeface="Calibri"/>
              <a:ea typeface="Calibri"/>
              <a:cs typeface="Calibri"/>
              <a:sym typeface="Calibri"/>
            </a:endParaRPr>
          </a:p>
        </p:txBody>
      </p:sp>
      <p:sp>
        <p:nvSpPr>
          <p:cNvPr id="471" name="Google Shape;471;p42"/>
          <p:cNvSpPr txBox="1"/>
          <p:nvPr/>
        </p:nvSpPr>
        <p:spPr>
          <a:xfrm>
            <a:off x="206619" y="2311473"/>
            <a:ext cx="1596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Position of Graph </a:t>
            </a:r>
            <a:r>
              <a:rPr b="1" lang="it" sz="1400">
                <a:solidFill>
                  <a:schemeClr val="dk1"/>
                </a:solidFill>
                <a:latin typeface="Calibri"/>
                <a:ea typeface="Calibri"/>
                <a:cs typeface="Calibri"/>
                <a:sym typeface="Calibri"/>
              </a:rPr>
              <a:t>G2</a:t>
            </a:r>
            <a:endParaRPr sz="1100"/>
          </a:p>
        </p:txBody>
      </p:sp>
      <p:sp>
        <p:nvSpPr>
          <p:cNvPr id="472" name="Google Shape;472;p42"/>
          <p:cNvSpPr/>
          <p:nvPr/>
        </p:nvSpPr>
        <p:spPr>
          <a:xfrm>
            <a:off x="1987959" y="2384215"/>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3" name="Google Shape;473;p42"/>
          <p:cNvSpPr/>
          <p:nvPr/>
        </p:nvSpPr>
        <p:spPr>
          <a:xfrm>
            <a:off x="5790690" y="2360982"/>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4" name="Google Shape;474;p42"/>
          <p:cNvSpPr txBox="1"/>
          <p:nvPr/>
        </p:nvSpPr>
        <p:spPr>
          <a:xfrm>
            <a:off x="6294575" y="2274000"/>
            <a:ext cx="250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Prabability of explorting </a:t>
            </a:r>
            <a:r>
              <a:rPr b="1" lang="it" sz="1400">
                <a:solidFill>
                  <a:schemeClr val="dk1"/>
                </a:solidFill>
                <a:latin typeface="Calibri"/>
                <a:ea typeface="Calibri"/>
                <a:cs typeface="Calibri"/>
                <a:sym typeface="Calibri"/>
              </a:rPr>
              <a:t>Node</a:t>
            </a:r>
            <a:r>
              <a:rPr b="1" baseline="-25000" lang="it" sz="1400">
                <a:solidFill>
                  <a:schemeClr val="dk1"/>
                </a:solidFill>
                <a:latin typeface="Calibri"/>
                <a:ea typeface="Calibri"/>
                <a:cs typeface="Calibri"/>
                <a:sym typeface="Calibri"/>
              </a:rPr>
              <a:t>2</a:t>
            </a:r>
            <a:endParaRPr baseline="-25000" sz="1100"/>
          </a:p>
        </p:txBody>
      </p:sp>
      <p:sp>
        <p:nvSpPr>
          <p:cNvPr id="475" name="Google Shape;475;p42"/>
          <p:cNvSpPr/>
          <p:nvPr/>
        </p:nvSpPr>
        <p:spPr>
          <a:xfrm>
            <a:off x="5790690" y="2703808"/>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6" name="Google Shape;476;p42"/>
          <p:cNvSpPr txBox="1"/>
          <p:nvPr/>
        </p:nvSpPr>
        <p:spPr>
          <a:xfrm>
            <a:off x="6294575" y="2616825"/>
            <a:ext cx="2619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Prabability of explorting </a:t>
            </a:r>
            <a:r>
              <a:rPr b="1" lang="it" sz="1400">
                <a:solidFill>
                  <a:schemeClr val="dk1"/>
                </a:solidFill>
                <a:latin typeface="Calibri"/>
                <a:ea typeface="Calibri"/>
                <a:cs typeface="Calibri"/>
                <a:sym typeface="Calibri"/>
              </a:rPr>
              <a:t>Node</a:t>
            </a:r>
            <a:r>
              <a:rPr b="1" baseline="-25000" lang="it" sz="1400">
                <a:solidFill>
                  <a:schemeClr val="dk1"/>
                </a:solidFill>
                <a:latin typeface="Calibri"/>
                <a:ea typeface="Calibri"/>
                <a:cs typeface="Calibri"/>
                <a:sym typeface="Calibri"/>
              </a:rPr>
              <a:t>3</a:t>
            </a:r>
            <a:endParaRPr baseline="-25000" sz="1100"/>
          </a:p>
        </p:txBody>
      </p:sp>
      <p:sp>
        <p:nvSpPr>
          <p:cNvPr id="477" name="Google Shape;477;p42"/>
          <p:cNvSpPr/>
          <p:nvPr/>
        </p:nvSpPr>
        <p:spPr>
          <a:xfrm>
            <a:off x="5800910" y="3076184"/>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8" name="Google Shape;478;p42"/>
          <p:cNvSpPr txBox="1"/>
          <p:nvPr/>
        </p:nvSpPr>
        <p:spPr>
          <a:xfrm>
            <a:off x="6304800" y="2989200"/>
            <a:ext cx="2619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Prabability of explorting </a:t>
            </a:r>
            <a:r>
              <a:rPr b="1" lang="it" sz="1400">
                <a:solidFill>
                  <a:schemeClr val="dk1"/>
                </a:solidFill>
                <a:latin typeface="Calibri"/>
                <a:ea typeface="Calibri"/>
                <a:cs typeface="Calibri"/>
                <a:sym typeface="Calibri"/>
              </a:rPr>
              <a:t>Node</a:t>
            </a:r>
            <a:r>
              <a:rPr b="1" baseline="-25000" lang="it" sz="1400">
                <a:solidFill>
                  <a:schemeClr val="dk1"/>
                </a:solidFill>
                <a:latin typeface="Calibri"/>
                <a:ea typeface="Calibri"/>
                <a:cs typeface="Calibri"/>
                <a:sym typeface="Calibri"/>
              </a:rPr>
              <a:t>4</a:t>
            </a:r>
            <a:endParaRPr baseline="-25000" sz="1100"/>
          </a:p>
        </p:txBody>
      </p:sp>
      <p:sp>
        <p:nvSpPr>
          <p:cNvPr id="479" name="Google Shape;479;p42"/>
          <p:cNvSpPr/>
          <p:nvPr/>
        </p:nvSpPr>
        <p:spPr>
          <a:xfrm>
            <a:off x="5800910" y="3725343"/>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0" name="Google Shape;480;p42"/>
          <p:cNvSpPr txBox="1"/>
          <p:nvPr/>
        </p:nvSpPr>
        <p:spPr>
          <a:xfrm>
            <a:off x="6304800" y="3638375"/>
            <a:ext cx="2619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Prabability of explorting </a:t>
            </a:r>
            <a:r>
              <a:rPr b="1" lang="it" sz="1400">
                <a:solidFill>
                  <a:schemeClr val="dk1"/>
                </a:solidFill>
                <a:latin typeface="Calibri"/>
                <a:ea typeface="Calibri"/>
                <a:cs typeface="Calibri"/>
                <a:sym typeface="Calibri"/>
              </a:rPr>
              <a:t>Node</a:t>
            </a:r>
            <a:r>
              <a:rPr b="1" baseline="-25000" lang="it" sz="1300">
                <a:solidFill>
                  <a:schemeClr val="dk1"/>
                </a:solidFill>
                <a:latin typeface="Calibri"/>
                <a:ea typeface="Calibri"/>
                <a:cs typeface="Calibri"/>
                <a:sym typeface="Calibri"/>
              </a:rPr>
              <a:t>p</a:t>
            </a:r>
            <a:endParaRPr b="1" baseline="-25000" sz="1300">
              <a:solidFill>
                <a:schemeClr val="dk1"/>
              </a:solidFill>
              <a:latin typeface="Calibri"/>
              <a:ea typeface="Calibri"/>
              <a:cs typeface="Calibri"/>
              <a:sym typeface="Calibri"/>
            </a:endParaRPr>
          </a:p>
        </p:txBody>
      </p:sp>
      <p:sp>
        <p:nvSpPr>
          <p:cNvPr id="481" name="Google Shape;481;p42"/>
          <p:cNvSpPr/>
          <p:nvPr/>
        </p:nvSpPr>
        <p:spPr>
          <a:xfrm>
            <a:off x="5800910" y="1999150"/>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2" name="Google Shape;482;p42"/>
          <p:cNvSpPr txBox="1"/>
          <p:nvPr/>
        </p:nvSpPr>
        <p:spPr>
          <a:xfrm>
            <a:off x="6304800" y="1912175"/>
            <a:ext cx="250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Prabability of explorting </a:t>
            </a:r>
            <a:r>
              <a:rPr b="1" lang="it" sz="1400">
                <a:solidFill>
                  <a:schemeClr val="dk1"/>
                </a:solidFill>
                <a:latin typeface="Calibri"/>
                <a:ea typeface="Calibri"/>
                <a:cs typeface="Calibri"/>
                <a:sym typeface="Calibri"/>
              </a:rPr>
              <a:t>Node</a:t>
            </a:r>
            <a:r>
              <a:rPr b="1" baseline="-25000" lang="it" sz="1400">
                <a:solidFill>
                  <a:schemeClr val="dk1"/>
                </a:solidFill>
                <a:latin typeface="Calibri"/>
                <a:ea typeface="Calibri"/>
                <a:cs typeface="Calibri"/>
                <a:sym typeface="Calibri"/>
              </a:rPr>
              <a:t>1</a:t>
            </a:r>
            <a:endParaRPr baseline="-25000"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Machine Learning (basics)</a:t>
            </a:r>
            <a:endParaRPr/>
          </a:p>
        </p:txBody>
      </p:sp>
      <p:sp>
        <p:nvSpPr>
          <p:cNvPr id="84" name="Google Shape;84;p16"/>
          <p:cNvSpPr txBox="1"/>
          <p:nvPr>
            <p:ph idx="1" type="body"/>
          </p:nvPr>
        </p:nvSpPr>
        <p:spPr>
          <a:xfrm>
            <a:off x="460950" y="1005525"/>
            <a:ext cx="8222100" cy="34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Optimization problem</a:t>
            </a:r>
            <a:r>
              <a:rPr lang="it"/>
              <a:t>: to find a mathematical model able to achieve </a:t>
            </a:r>
            <a:r>
              <a:rPr i="1" lang="it"/>
              <a:t>the best possible performance</a:t>
            </a:r>
            <a:r>
              <a:rPr lang="it"/>
              <a:t> on a particular task.</a:t>
            </a:r>
            <a:endParaRPr/>
          </a:p>
          <a:p>
            <a:pPr indent="0" lvl="0" marL="0" rtl="0" algn="l">
              <a:spcBef>
                <a:spcPts val="1200"/>
              </a:spcBef>
              <a:spcAft>
                <a:spcPts val="1200"/>
              </a:spcAft>
              <a:buNone/>
            </a:pPr>
            <a:r>
              <a:rPr b="1" lang="it"/>
              <a:t>Performance</a:t>
            </a:r>
            <a:r>
              <a:rPr lang="it"/>
              <a:t> is measured using some kind of metric (a.k.a. loss function)</a:t>
            </a:r>
            <a:endParaRPr/>
          </a:p>
        </p:txBody>
      </p:sp>
      <p:pic>
        <p:nvPicPr>
          <p:cNvPr id="85" name="Google Shape;85;p16"/>
          <p:cNvPicPr preferRelativeResize="0"/>
          <p:nvPr/>
        </p:nvPicPr>
        <p:blipFill>
          <a:blip r:embed="rId3">
            <a:alphaModFix/>
          </a:blip>
          <a:stretch>
            <a:fillRect/>
          </a:stretch>
        </p:blipFill>
        <p:spPr>
          <a:xfrm>
            <a:off x="2467962" y="2462700"/>
            <a:ext cx="4034726" cy="2305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6" name="Shape 486"/>
        <p:cNvGrpSpPr/>
        <p:nvPr/>
      </p:nvGrpSpPr>
      <p:grpSpPr>
        <a:xfrm>
          <a:off x="0" y="0"/>
          <a:ext cx="0" cy="0"/>
          <a:chOff x="0" y="0"/>
          <a:chExt cx="0" cy="0"/>
        </a:xfrm>
      </p:grpSpPr>
      <p:graphicFrame>
        <p:nvGraphicFramePr>
          <p:cNvPr id="487" name="Google Shape;487;p43"/>
          <p:cNvGraphicFramePr/>
          <p:nvPr/>
        </p:nvGraphicFramePr>
        <p:xfrm>
          <a:off x="5989586" y="1208633"/>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1</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graphicFrame>
        <p:nvGraphicFramePr>
          <p:cNvPr id="488" name="Google Shape;488;p43"/>
          <p:cNvGraphicFramePr/>
          <p:nvPr/>
        </p:nvGraphicFramePr>
        <p:xfrm>
          <a:off x="5989586" y="2837040"/>
          <a:ext cx="3000000" cy="3000000"/>
        </p:xfrm>
        <a:graphic>
          <a:graphicData uri="http://schemas.openxmlformats.org/drawingml/2006/table">
            <a:tbl>
              <a:tblPr bandRow="1" firstRow="1">
                <a:noFill/>
                <a:tableStyleId>{CCA9C837-134C-40CB-B79B-C183612E7265}</a:tableStyleId>
              </a:tblPr>
              <a:tblGrid>
                <a:gridCol w="304225"/>
              </a:tblGrid>
              <a:tr h="278150">
                <a:tc>
                  <a:txBody>
                    <a:bodyPr/>
                    <a:lstStyle/>
                    <a:p>
                      <a:pPr indent="0" lvl="0" marL="0" marR="0" rtl="0" algn="ctr">
                        <a:spcBef>
                          <a:spcPts val="0"/>
                        </a:spcBef>
                        <a:spcAft>
                          <a:spcPts val="0"/>
                        </a:spcAft>
                        <a:buNone/>
                      </a:pPr>
                      <a:r>
                        <a:rPr lang="it" sz="1400"/>
                        <a:t>0</a:t>
                      </a:r>
                      <a:endParaRPr sz="1100"/>
                    </a:p>
                  </a:txBody>
                  <a:tcPr marT="34300" marB="34300" marR="68600" marL="68600"/>
                </a:tc>
              </a:tr>
            </a:tbl>
          </a:graphicData>
        </a:graphic>
      </p:graphicFrame>
      <p:sp>
        <p:nvSpPr>
          <p:cNvPr id="489" name="Google Shape;489;p43"/>
          <p:cNvSpPr txBox="1"/>
          <p:nvPr/>
        </p:nvSpPr>
        <p:spPr>
          <a:xfrm rot="5400000">
            <a:off x="6052772" y="2585783"/>
            <a:ext cx="257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a:t>
            </a:r>
            <a:endParaRPr sz="1100"/>
          </a:p>
        </p:txBody>
      </p:sp>
      <p:sp>
        <p:nvSpPr>
          <p:cNvPr id="490" name="Google Shape;490;p43"/>
          <p:cNvSpPr/>
          <p:nvPr/>
        </p:nvSpPr>
        <p:spPr>
          <a:xfrm>
            <a:off x="7177199" y="1279474"/>
            <a:ext cx="371100" cy="304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0.1</a:t>
            </a:r>
            <a:endParaRPr sz="1100"/>
          </a:p>
        </p:txBody>
      </p:sp>
      <p:sp>
        <p:nvSpPr>
          <p:cNvPr id="491" name="Google Shape;491;p43"/>
          <p:cNvSpPr txBox="1"/>
          <p:nvPr/>
        </p:nvSpPr>
        <p:spPr>
          <a:xfrm rot="5400000">
            <a:off x="7192206" y="2321788"/>
            <a:ext cx="2706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a:t>
            </a:r>
            <a:endParaRPr sz="1100"/>
          </a:p>
        </p:txBody>
      </p:sp>
      <p:cxnSp>
        <p:nvCxnSpPr>
          <p:cNvPr id="492" name="Google Shape;492;p43"/>
          <p:cNvCxnSpPr/>
          <p:nvPr/>
        </p:nvCxnSpPr>
        <p:spPr>
          <a:xfrm flipH="1" rot="10800000">
            <a:off x="6376889" y="1605209"/>
            <a:ext cx="558600" cy="396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93" name="Google Shape;493;p43"/>
          <p:cNvCxnSpPr/>
          <p:nvPr/>
        </p:nvCxnSpPr>
        <p:spPr>
          <a:xfrm>
            <a:off x="6411176" y="2113378"/>
            <a:ext cx="524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94" name="Google Shape;494;p43"/>
          <p:cNvCxnSpPr/>
          <p:nvPr/>
        </p:nvCxnSpPr>
        <p:spPr>
          <a:xfrm>
            <a:off x="6376889" y="2219959"/>
            <a:ext cx="491100" cy="423300"/>
          </a:xfrm>
          <a:prstGeom prst="straightConnector1">
            <a:avLst/>
          </a:prstGeom>
          <a:noFill/>
          <a:ln cap="flat" cmpd="sng" w="9525">
            <a:solidFill>
              <a:schemeClr val="accent1"/>
            </a:solidFill>
            <a:prstDash val="solid"/>
            <a:miter lim="800000"/>
            <a:headEnd len="sm" w="sm" type="none"/>
            <a:tailEnd len="med" w="med" type="triangle"/>
          </a:ln>
        </p:spPr>
      </p:cxnSp>
      <p:sp>
        <p:nvSpPr>
          <p:cNvPr id="495" name="Google Shape;495;p43"/>
          <p:cNvSpPr txBox="1"/>
          <p:nvPr/>
        </p:nvSpPr>
        <p:spPr>
          <a:xfrm>
            <a:off x="5863271" y="812100"/>
            <a:ext cx="667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Input</a:t>
            </a:r>
            <a:endParaRPr sz="1100"/>
          </a:p>
        </p:txBody>
      </p:sp>
      <p:sp>
        <p:nvSpPr>
          <p:cNvPr id="496" name="Google Shape;496;p43"/>
          <p:cNvSpPr txBox="1"/>
          <p:nvPr/>
        </p:nvSpPr>
        <p:spPr>
          <a:xfrm>
            <a:off x="6838151" y="883113"/>
            <a:ext cx="133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Hidden Layer</a:t>
            </a:r>
            <a:endParaRPr sz="1400">
              <a:solidFill>
                <a:schemeClr val="dk1"/>
              </a:solidFill>
              <a:latin typeface="Calibri"/>
              <a:ea typeface="Calibri"/>
              <a:cs typeface="Calibri"/>
              <a:sym typeface="Calibri"/>
            </a:endParaRPr>
          </a:p>
        </p:txBody>
      </p:sp>
      <p:sp>
        <p:nvSpPr>
          <p:cNvPr id="497" name="Google Shape;497;p43"/>
          <p:cNvSpPr txBox="1"/>
          <p:nvPr/>
        </p:nvSpPr>
        <p:spPr>
          <a:xfrm>
            <a:off x="6864174" y="3285417"/>
            <a:ext cx="847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d </a:t>
            </a:r>
            <a:r>
              <a:rPr lang="it" sz="1400">
                <a:solidFill>
                  <a:schemeClr val="dk1"/>
                </a:solidFill>
                <a:latin typeface="Calibri"/>
                <a:ea typeface="Calibri"/>
                <a:cs typeface="Calibri"/>
                <a:sym typeface="Calibri"/>
              </a:rPr>
              <a:t>neurons</a:t>
            </a:r>
            <a:endParaRPr sz="1400">
              <a:solidFill>
                <a:schemeClr val="dk1"/>
              </a:solidFill>
              <a:latin typeface="Calibri"/>
              <a:ea typeface="Calibri"/>
              <a:cs typeface="Calibri"/>
              <a:sym typeface="Calibri"/>
            </a:endParaRPr>
          </a:p>
        </p:txBody>
      </p:sp>
      <p:sp>
        <p:nvSpPr>
          <p:cNvPr id="498" name="Google Shape;498;p43"/>
          <p:cNvSpPr txBox="1"/>
          <p:nvPr/>
        </p:nvSpPr>
        <p:spPr>
          <a:xfrm>
            <a:off x="5807412" y="3285417"/>
            <a:ext cx="7866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it" sz="1400">
                <a:solidFill>
                  <a:schemeClr val="dk1"/>
                </a:solidFill>
                <a:latin typeface="Calibri"/>
                <a:ea typeface="Calibri"/>
                <a:cs typeface="Calibri"/>
                <a:sym typeface="Calibri"/>
              </a:rPr>
              <a:t>m</a:t>
            </a:r>
            <a:r>
              <a:rPr lang="it" sz="1400">
                <a:solidFill>
                  <a:schemeClr val="dk1"/>
                </a:solidFill>
                <a:latin typeface="Calibri"/>
                <a:ea typeface="Calibri"/>
                <a:cs typeface="Calibri"/>
                <a:sym typeface="Calibri"/>
              </a:rPr>
              <a:t> graphs</a:t>
            </a:r>
            <a:endParaRPr sz="1400">
              <a:solidFill>
                <a:schemeClr val="dk1"/>
              </a:solidFill>
              <a:latin typeface="Calibri"/>
              <a:ea typeface="Calibri"/>
              <a:cs typeface="Calibri"/>
              <a:sym typeface="Calibri"/>
            </a:endParaRPr>
          </a:p>
        </p:txBody>
      </p:sp>
      <p:sp>
        <p:nvSpPr>
          <p:cNvPr id="499" name="Google Shape;499;p43"/>
          <p:cNvSpPr txBox="1"/>
          <p:nvPr/>
        </p:nvSpPr>
        <p:spPr>
          <a:xfrm>
            <a:off x="3618576" y="1539050"/>
            <a:ext cx="1716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Position of Graph </a:t>
            </a:r>
            <a:r>
              <a:rPr b="1" lang="it" sz="1400">
                <a:solidFill>
                  <a:schemeClr val="dk1"/>
                </a:solidFill>
                <a:latin typeface="Calibri"/>
                <a:ea typeface="Calibri"/>
                <a:cs typeface="Calibri"/>
                <a:sym typeface="Calibri"/>
              </a:rPr>
              <a:t>2</a:t>
            </a:r>
            <a:endParaRPr sz="1100"/>
          </a:p>
        </p:txBody>
      </p:sp>
      <p:sp>
        <p:nvSpPr>
          <p:cNvPr id="500" name="Google Shape;500;p43"/>
          <p:cNvSpPr/>
          <p:nvPr/>
        </p:nvSpPr>
        <p:spPr>
          <a:xfrm>
            <a:off x="5399908" y="1611788"/>
            <a:ext cx="407400" cy="1317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1" name="Google Shape;501;p43"/>
          <p:cNvSpPr/>
          <p:nvPr/>
        </p:nvSpPr>
        <p:spPr>
          <a:xfrm>
            <a:off x="7157635" y="1621450"/>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0.4</a:t>
            </a:r>
            <a:endParaRPr sz="1100"/>
          </a:p>
        </p:txBody>
      </p:sp>
      <p:sp>
        <p:nvSpPr>
          <p:cNvPr id="502" name="Google Shape;502;p43"/>
          <p:cNvSpPr/>
          <p:nvPr/>
        </p:nvSpPr>
        <p:spPr>
          <a:xfrm>
            <a:off x="7157634" y="1978694"/>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0.6</a:t>
            </a:r>
            <a:endParaRPr sz="1100"/>
          </a:p>
        </p:txBody>
      </p:sp>
      <p:sp>
        <p:nvSpPr>
          <p:cNvPr id="503" name="Google Shape;503;p43"/>
          <p:cNvSpPr/>
          <p:nvPr/>
        </p:nvSpPr>
        <p:spPr>
          <a:xfrm>
            <a:off x="7157633" y="2595454"/>
            <a:ext cx="390600" cy="295800"/>
          </a:xfrm>
          <a:prstGeom prst="ellipse">
            <a:avLst/>
          </a:prstGeom>
          <a:solidFill>
            <a:srgbClr val="92D05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800">
                <a:solidFill>
                  <a:schemeClr val="lt1"/>
                </a:solidFill>
                <a:latin typeface="Calibri"/>
                <a:ea typeface="Calibri"/>
                <a:cs typeface="Calibri"/>
                <a:sym typeface="Calibri"/>
              </a:rPr>
              <a:t>1.1</a:t>
            </a:r>
            <a:endParaRPr sz="1100"/>
          </a:p>
        </p:txBody>
      </p:sp>
      <p:graphicFrame>
        <p:nvGraphicFramePr>
          <p:cNvPr id="504" name="Google Shape;504;p43"/>
          <p:cNvGraphicFramePr/>
          <p:nvPr/>
        </p:nvGraphicFramePr>
        <p:xfrm>
          <a:off x="1135941" y="4179708"/>
          <a:ext cx="3000000" cy="3000000"/>
        </p:xfrm>
        <a:graphic>
          <a:graphicData uri="http://schemas.openxmlformats.org/drawingml/2006/table">
            <a:tbl>
              <a:tblPr bandRow="1" firstRow="1">
                <a:noFill/>
                <a:tableStyleId>{CCA9C837-134C-40CB-B79B-C183612E7265}</a:tableStyleId>
              </a:tblPr>
              <a:tblGrid>
                <a:gridCol w="1125200"/>
                <a:gridCol w="1125200"/>
                <a:gridCol w="1125200"/>
                <a:gridCol w="1125200"/>
                <a:gridCol w="1125200"/>
                <a:gridCol w="1125200"/>
              </a:tblGrid>
              <a:tr h="250050">
                <a:tc>
                  <a:txBody>
                    <a:bodyPr/>
                    <a:lstStyle/>
                    <a:p>
                      <a:pPr indent="0" lvl="0" marL="0" marR="0" rtl="0" algn="l">
                        <a:spcBef>
                          <a:spcPts val="0"/>
                        </a:spcBef>
                        <a:spcAft>
                          <a:spcPts val="0"/>
                        </a:spcAft>
                        <a:buNone/>
                      </a:pPr>
                      <a:r>
                        <a:rPr lang="it" sz="1400"/>
                        <a:t>GraphId</a:t>
                      </a:r>
                      <a:endParaRPr sz="1400"/>
                    </a:p>
                  </a:txBody>
                  <a:tcPr marT="34300" marB="34300" marR="68600" marL="68600"/>
                </a:tc>
                <a:tc>
                  <a:txBody>
                    <a:bodyPr/>
                    <a:lstStyle/>
                    <a:p>
                      <a:pPr indent="0" lvl="0" marL="0" marR="0" rtl="0" algn="l">
                        <a:spcBef>
                          <a:spcPts val="0"/>
                        </a:spcBef>
                        <a:spcAft>
                          <a:spcPts val="0"/>
                        </a:spcAft>
                        <a:buNone/>
                      </a:pPr>
                      <a:r>
                        <a:rPr lang="it" sz="1400"/>
                        <a:t>Dim 1</a:t>
                      </a:r>
                      <a:endParaRPr sz="1100"/>
                    </a:p>
                  </a:txBody>
                  <a:tcPr marT="34300" marB="34300" marR="68600" marL="68600"/>
                </a:tc>
                <a:tc>
                  <a:txBody>
                    <a:bodyPr/>
                    <a:lstStyle/>
                    <a:p>
                      <a:pPr indent="0" lvl="0" marL="0" marR="0" rtl="0" algn="l">
                        <a:spcBef>
                          <a:spcPts val="0"/>
                        </a:spcBef>
                        <a:spcAft>
                          <a:spcPts val="0"/>
                        </a:spcAft>
                        <a:buNone/>
                      </a:pPr>
                      <a:r>
                        <a:rPr lang="it" sz="1400"/>
                        <a:t>Dim 2</a:t>
                      </a:r>
                      <a:endParaRPr sz="1100"/>
                    </a:p>
                  </a:txBody>
                  <a:tcPr marT="34300" marB="34300" marR="68600" marL="68600"/>
                </a:tc>
                <a:tc>
                  <a:txBody>
                    <a:bodyPr/>
                    <a:lstStyle/>
                    <a:p>
                      <a:pPr indent="0" lvl="0" marL="0" marR="0" rtl="0" algn="l">
                        <a:spcBef>
                          <a:spcPts val="0"/>
                        </a:spcBef>
                        <a:spcAft>
                          <a:spcPts val="0"/>
                        </a:spcAft>
                        <a:buNone/>
                      </a:pPr>
                      <a:r>
                        <a:rPr lang="it" sz="1400"/>
                        <a:t>Dim 3</a:t>
                      </a:r>
                      <a:endParaRPr sz="1100"/>
                    </a:p>
                  </a:txBody>
                  <a:tcPr marT="34300" marB="34300" marR="68600" marL="68600"/>
                </a:tc>
                <a:tc>
                  <a:txBody>
                    <a:bodyPr/>
                    <a:lstStyle/>
                    <a:p>
                      <a:pPr indent="0" lvl="0" marL="0" marR="0" rtl="0" algn="l">
                        <a:spcBef>
                          <a:spcPts val="0"/>
                        </a:spcBef>
                        <a:spcAft>
                          <a:spcPts val="0"/>
                        </a:spcAft>
                        <a:buNone/>
                      </a:pPr>
                      <a:r>
                        <a:rPr lang="it" sz="1400"/>
                        <a:t>…</a:t>
                      </a:r>
                      <a:endParaRPr sz="1100"/>
                    </a:p>
                  </a:txBody>
                  <a:tcPr marT="34300" marB="34300" marR="68600" marL="68600"/>
                </a:tc>
                <a:tc>
                  <a:txBody>
                    <a:bodyPr/>
                    <a:lstStyle/>
                    <a:p>
                      <a:pPr indent="0" lvl="0" marL="0" marR="0" rtl="0" algn="l">
                        <a:spcBef>
                          <a:spcPts val="0"/>
                        </a:spcBef>
                        <a:spcAft>
                          <a:spcPts val="0"/>
                        </a:spcAft>
                        <a:buNone/>
                      </a:pPr>
                      <a:r>
                        <a:rPr lang="it" sz="1400"/>
                        <a:t>Dim d</a:t>
                      </a:r>
                      <a:endParaRPr sz="1100"/>
                    </a:p>
                  </a:txBody>
                  <a:tcPr marT="34300" marB="34300" marR="68600" marL="68600"/>
                </a:tc>
              </a:tr>
              <a:tr h="250050">
                <a:tc>
                  <a:txBody>
                    <a:bodyPr/>
                    <a:lstStyle/>
                    <a:p>
                      <a:pPr indent="0" lvl="0" marL="0" marR="0" rtl="0" algn="l">
                        <a:spcBef>
                          <a:spcPts val="0"/>
                        </a:spcBef>
                        <a:spcAft>
                          <a:spcPts val="0"/>
                        </a:spcAft>
                        <a:buNone/>
                      </a:pPr>
                      <a:r>
                        <a:rPr lang="it" sz="1400"/>
                        <a:t>Graph2</a:t>
                      </a:r>
                      <a:endParaRPr sz="1100"/>
                    </a:p>
                  </a:txBody>
                  <a:tcPr marT="34300" marB="34300" marR="68600" marL="68600"/>
                </a:tc>
                <a:tc>
                  <a:txBody>
                    <a:bodyPr/>
                    <a:lstStyle/>
                    <a:p>
                      <a:pPr indent="0" lvl="0" marL="0" marR="0" rtl="0" algn="l">
                        <a:spcBef>
                          <a:spcPts val="0"/>
                        </a:spcBef>
                        <a:spcAft>
                          <a:spcPts val="0"/>
                        </a:spcAft>
                        <a:buNone/>
                      </a:pPr>
                      <a:r>
                        <a:rPr lang="it" sz="1400"/>
                        <a:t>0.1</a:t>
                      </a:r>
                      <a:endParaRPr sz="1100"/>
                    </a:p>
                  </a:txBody>
                  <a:tcPr marT="34300" marB="34300" marR="68600" marL="68600"/>
                </a:tc>
                <a:tc>
                  <a:txBody>
                    <a:bodyPr/>
                    <a:lstStyle/>
                    <a:p>
                      <a:pPr indent="0" lvl="0" marL="0" marR="0" rtl="0" algn="l">
                        <a:spcBef>
                          <a:spcPts val="0"/>
                        </a:spcBef>
                        <a:spcAft>
                          <a:spcPts val="0"/>
                        </a:spcAft>
                        <a:buNone/>
                      </a:pPr>
                      <a:r>
                        <a:rPr lang="it" sz="1400"/>
                        <a:t>0.4</a:t>
                      </a:r>
                      <a:endParaRPr sz="1100"/>
                    </a:p>
                  </a:txBody>
                  <a:tcPr marT="34300" marB="34300" marR="68600" marL="68600"/>
                </a:tc>
                <a:tc>
                  <a:txBody>
                    <a:bodyPr/>
                    <a:lstStyle/>
                    <a:p>
                      <a:pPr indent="0" lvl="0" marL="0" marR="0" rtl="0" algn="l">
                        <a:spcBef>
                          <a:spcPts val="0"/>
                        </a:spcBef>
                        <a:spcAft>
                          <a:spcPts val="0"/>
                        </a:spcAft>
                        <a:buNone/>
                      </a:pPr>
                      <a:r>
                        <a:rPr lang="it" sz="1400"/>
                        <a:t>0.6</a:t>
                      </a:r>
                      <a:endParaRPr sz="11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rPr lang="it" sz="1400"/>
                        <a:t>1.1</a:t>
                      </a:r>
                      <a:endParaRPr sz="1100"/>
                    </a:p>
                  </a:txBody>
                  <a:tcPr marT="34300" marB="34300" marR="68600" marL="68600"/>
                </a:tc>
              </a:tr>
            </a:tbl>
          </a:graphicData>
        </a:graphic>
      </p:graphicFrame>
      <p:sp>
        <p:nvSpPr>
          <p:cNvPr id="505" name="Google Shape;505;p43"/>
          <p:cNvSpPr txBox="1"/>
          <p:nvPr/>
        </p:nvSpPr>
        <p:spPr>
          <a:xfrm>
            <a:off x="740019" y="1533825"/>
            <a:ext cx="22413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dk1"/>
                </a:solidFill>
                <a:latin typeface="Calibri"/>
                <a:ea typeface="Calibri"/>
                <a:cs typeface="Calibri"/>
                <a:sym typeface="Calibri"/>
              </a:rPr>
              <a:t>Step 3. Embedding Extraction</a:t>
            </a:r>
            <a:endParaRPr b="1" sz="1400">
              <a:solidFill>
                <a:schemeClr val="dk1"/>
              </a:solidFill>
              <a:latin typeface="Calibri"/>
              <a:ea typeface="Calibri"/>
              <a:cs typeface="Calibri"/>
              <a:sym typeface="Calibri"/>
            </a:endParaRPr>
          </a:p>
        </p:txBody>
      </p:sp>
      <p:sp>
        <p:nvSpPr>
          <p:cNvPr id="506" name="Google Shape;506;p43"/>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Skip-gram based embedding algorithms – Graph2Vec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4"/>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512" name="Google Shape;512;p44"/>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Unsupervised Graph Embedding Algorithms</a:t>
            </a:r>
            <a:endParaRPr/>
          </a:p>
        </p:txBody>
      </p:sp>
      <p:pic>
        <p:nvPicPr>
          <p:cNvPr id="513" name="Google Shape;513;p44"/>
          <p:cNvPicPr preferRelativeResize="0"/>
          <p:nvPr/>
        </p:nvPicPr>
        <p:blipFill rotWithShape="1">
          <a:blip r:embed="rId3">
            <a:alphaModFix/>
          </a:blip>
          <a:srcRect b="0" l="0" r="0" t="0"/>
          <a:stretch/>
        </p:blipFill>
        <p:spPr>
          <a:xfrm>
            <a:off x="1937907" y="1316188"/>
            <a:ext cx="5190726" cy="2511124"/>
          </a:xfrm>
          <a:prstGeom prst="rect">
            <a:avLst/>
          </a:prstGeom>
          <a:noFill/>
          <a:ln>
            <a:noFill/>
          </a:ln>
        </p:spPr>
      </p:pic>
      <p:sp>
        <p:nvSpPr>
          <p:cNvPr id="514" name="Google Shape;514;p44"/>
          <p:cNvSpPr/>
          <p:nvPr/>
        </p:nvSpPr>
        <p:spPr>
          <a:xfrm>
            <a:off x="5224850" y="1863800"/>
            <a:ext cx="1999200" cy="18912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5"/>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520" name="Google Shape;520;p45"/>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 Neural Networks: Intuition</a:t>
            </a:r>
            <a:endParaRPr/>
          </a:p>
        </p:txBody>
      </p:sp>
      <p:grpSp>
        <p:nvGrpSpPr>
          <p:cNvPr id="521" name="Google Shape;521;p45"/>
          <p:cNvGrpSpPr/>
          <p:nvPr/>
        </p:nvGrpSpPr>
        <p:grpSpPr>
          <a:xfrm>
            <a:off x="1963336" y="1617073"/>
            <a:ext cx="1014642" cy="1466817"/>
            <a:chOff x="1093781" y="2179543"/>
            <a:chExt cx="1352856" cy="1955756"/>
          </a:xfrm>
        </p:grpSpPr>
        <p:sp>
          <p:nvSpPr>
            <p:cNvPr id="522" name="Google Shape;522;p45"/>
            <p:cNvSpPr/>
            <p:nvPr/>
          </p:nvSpPr>
          <p:spPr>
            <a:xfrm>
              <a:off x="1180618" y="2179543"/>
              <a:ext cx="416700" cy="4050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3" name="Google Shape;523;p45"/>
            <p:cNvSpPr/>
            <p:nvPr/>
          </p:nvSpPr>
          <p:spPr>
            <a:xfrm rot="-713065">
              <a:off x="1992772" y="2690749"/>
              <a:ext cx="416630" cy="404981"/>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4" name="Google Shape;524;p45"/>
            <p:cNvSpPr/>
            <p:nvPr/>
          </p:nvSpPr>
          <p:spPr>
            <a:xfrm>
              <a:off x="1093781" y="3147602"/>
              <a:ext cx="416700" cy="4050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5" name="Google Shape;525;p45"/>
            <p:cNvSpPr/>
            <p:nvPr/>
          </p:nvSpPr>
          <p:spPr>
            <a:xfrm>
              <a:off x="1963811" y="3730299"/>
              <a:ext cx="416700" cy="4050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26" name="Google Shape;526;p45"/>
            <p:cNvCxnSpPr>
              <a:stCxn id="522" idx="5"/>
              <a:endCxn id="523" idx="1"/>
            </p:cNvCxnSpPr>
            <p:nvPr/>
          </p:nvCxnSpPr>
          <p:spPr>
            <a:xfrm>
              <a:off x="1536294" y="2525232"/>
              <a:ext cx="491100" cy="258300"/>
            </a:xfrm>
            <a:prstGeom prst="straightConnector1">
              <a:avLst/>
            </a:prstGeom>
            <a:noFill/>
            <a:ln cap="flat" cmpd="sng" w="9525">
              <a:solidFill>
                <a:schemeClr val="accent1"/>
              </a:solidFill>
              <a:prstDash val="solid"/>
              <a:miter lim="800000"/>
              <a:headEnd len="sm" w="sm" type="none"/>
              <a:tailEnd len="sm" w="sm" type="none"/>
            </a:ln>
          </p:spPr>
        </p:cxnSp>
        <p:cxnSp>
          <p:nvCxnSpPr>
            <p:cNvPr id="527" name="Google Shape;527;p45"/>
            <p:cNvCxnSpPr>
              <a:stCxn id="524" idx="7"/>
              <a:endCxn id="523" idx="2"/>
            </p:cNvCxnSpPr>
            <p:nvPr/>
          </p:nvCxnSpPr>
          <p:spPr>
            <a:xfrm flipH="1" rot="10800000">
              <a:off x="1449457" y="2936013"/>
              <a:ext cx="547800" cy="270900"/>
            </a:xfrm>
            <a:prstGeom prst="straightConnector1">
              <a:avLst/>
            </a:prstGeom>
            <a:noFill/>
            <a:ln cap="flat" cmpd="sng" w="9525">
              <a:solidFill>
                <a:schemeClr val="accent1"/>
              </a:solidFill>
              <a:prstDash val="solid"/>
              <a:miter lim="800000"/>
              <a:headEnd len="sm" w="sm" type="none"/>
              <a:tailEnd len="sm" w="sm" type="none"/>
            </a:ln>
          </p:spPr>
        </p:cxnSp>
        <p:cxnSp>
          <p:nvCxnSpPr>
            <p:cNvPr id="528" name="Google Shape;528;p45"/>
            <p:cNvCxnSpPr>
              <a:stCxn id="524" idx="5"/>
              <a:endCxn id="525" idx="1"/>
            </p:cNvCxnSpPr>
            <p:nvPr/>
          </p:nvCxnSpPr>
          <p:spPr>
            <a:xfrm>
              <a:off x="1449457" y="3493291"/>
              <a:ext cx="575400" cy="296400"/>
            </a:xfrm>
            <a:prstGeom prst="straightConnector1">
              <a:avLst/>
            </a:prstGeom>
            <a:noFill/>
            <a:ln cap="flat" cmpd="sng" w="9525">
              <a:solidFill>
                <a:schemeClr val="accent1"/>
              </a:solidFill>
              <a:prstDash val="solid"/>
              <a:miter lim="800000"/>
              <a:headEnd len="sm" w="sm" type="none"/>
              <a:tailEnd len="sm" w="sm" type="none"/>
            </a:ln>
          </p:spPr>
        </p:cxnSp>
        <p:cxnSp>
          <p:nvCxnSpPr>
            <p:cNvPr id="529" name="Google Shape;529;p45"/>
            <p:cNvCxnSpPr>
              <a:stCxn id="522" idx="4"/>
              <a:endCxn id="524" idx="0"/>
            </p:cNvCxnSpPr>
            <p:nvPr/>
          </p:nvCxnSpPr>
          <p:spPr>
            <a:xfrm flipH="1">
              <a:off x="1302268" y="2584543"/>
              <a:ext cx="86700" cy="5631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530" name="Google Shape;530;p45"/>
          <p:cNvGrpSpPr/>
          <p:nvPr/>
        </p:nvGrpSpPr>
        <p:grpSpPr>
          <a:xfrm>
            <a:off x="4936184" y="1469352"/>
            <a:ext cx="916425" cy="301050"/>
            <a:chOff x="4013876" y="2370377"/>
            <a:chExt cx="1221900" cy="401400"/>
          </a:xfrm>
        </p:grpSpPr>
        <p:grpSp>
          <p:nvGrpSpPr>
            <p:cNvPr id="531" name="Google Shape;531;p45"/>
            <p:cNvGrpSpPr/>
            <p:nvPr/>
          </p:nvGrpSpPr>
          <p:grpSpPr>
            <a:xfrm>
              <a:off x="4142781" y="2458811"/>
              <a:ext cx="982362" cy="201000"/>
              <a:chOff x="4142781" y="2458811"/>
              <a:chExt cx="982362" cy="201000"/>
            </a:xfrm>
          </p:grpSpPr>
          <p:sp>
            <p:nvSpPr>
              <p:cNvPr id="532" name="Google Shape;532;p45"/>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3" name="Google Shape;533;p45"/>
              <p:cNvSpPr/>
              <p:nvPr/>
            </p:nvSpPr>
            <p:spPr>
              <a:xfrm flipH="1">
                <a:off x="4400835"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4" name="Google Shape;534;p45"/>
              <p:cNvSpPr/>
              <p:nvPr/>
            </p:nvSpPr>
            <p:spPr>
              <a:xfrm flipH="1">
                <a:off x="4658889"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5" name="Google Shape;535;p45"/>
              <p:cNvSpPr/>
              <p:nvPr/>
            </p:nvSpPr>
            <p:spPr>
              <a:xfrm flipH="1">
                <a:off x="4916943" y="2458811"/>
                <a:ext cx="208200" cy="201000"/>
              </a:xfrm>
              <a:prstGeom prst="roundRect">
                <a:avLst>
                  <a:gd fmla="val 16667" name="adj"/>
                </a:avLst>
              </a:prstGeom>
              <a:solidFill>
                <a:srgbClr val="F2F1F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36" name="Google Shape;536;p45"/>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37" name="Google Shape;537;p45"/>
          <p:cNvGrpSpPr/>
          <p:nvPr/>
        </p:nvGrpSpPr>
        <p:grpSpPr>
          <a:xfrm>
            <a:off x="5852642" y="2032196"/>
            <a:ext cx="916425" cy="301050"/>
            <a:chOff x="4897709" y="2933733"/>
            <a:chExt cx="1221900" cy="401400"/>
          </a:xfrm>
        </p:grpSpPr>
        <p:grpSp>
          <p:nvGrpSpPr>
            <p:cNvPr id="538" name="Google Shape;538;p45"/>
            <p:cNvGrpSpPr/>
            <p:nvPr/>
          </p:nvGrpSpPr>
          <p:grpSpPr>
            <a:xfrm>
              <a:off x="5002632" y="3033993"/>
              <a:ext cx="982362" cy="201000"/>
              <a:chOff x="4142781" y="2458811"/>
              <a:chExt cx="982362" cy="201000"/>
            </a:xfrm>
          </p:grpSpPr>
          <p:sp>
            <p:nvSpPr>
              <p:cNvPr id="539" name="Google Shape;539;p45"/>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0" name="Google Shape;540;p45"/>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1" name="Google Shape;541;p45"/>
              <p:cNvSpPr/>
              <p:nvPr/>
            </p:nvSpPr>
            <p:spPr>
              <a:xfrm flipH="1">
                <a:off x="4658889"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2" name="Google Shape;542;p45"/>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43" name="Google Shape;543;p45"/>
            <p:cNvSpPr/>
            <p:nvPr/>
          </p:nvSpPr>
          <p:spPr>
            <a:xfrm>
              <a:off x="4897709" y="2933733"/>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44" name="Google Shape;544;p45"/>
          <p:cNvGrpSpPr/>
          <p:nvPr/>
        </p:nvGrpSpPr>
        <p:grpSpPr>
          <a:xfrm>
            <a:off x="4828308" y="2376743"/>
            <a:ext cx="916425" cy="301050"/>
            <a:chOff x="3531931" y="3393128"/>
            <a:chExt cx="1221900" cy="401400"/>
          </a:xfrm>
        </p:grpSpPr>
        <p:grpSp>
          <p:nvGrpSpPr>
            <p:cNvPr id="545" name="Google Shape;545;p45"/>
            <p:cNvGrpSpPr/>
            <p:nvPr/>
          </p:nvGrpSpPr>
          <p:grpSpPr>
            <a:xfrm>
              <a:off x="3651661" y="3493388"/>
              <a:ext cx="982362" cy="201000"/>
              <a:chOff x="4142781" y="2458811"/>
              <a:chExt cx="982362" cy="201000"/>
            </a:xfrm>
          </p:grpSpPr>
          <p:sp>
            <p:nvSpPr>
              <p:cNvPr id="546" name="Google Shape;546;p45"/>
              <p:cNvSpPr/>
              <p:nvPr/>
            </p:nvSpPr>
            <p:spPr>
              <a:xfrm flipH="1">
                <a:off x="4142781"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7" name="Google Shape;547;p45"/>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8" name="Google Shape;548;p45"/>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9" name="Google Shape;549;p45"/>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50" name="Google Shape;550;p45"/>
            <p:cNvSpPr/>
            <p:nvPr/>
          </p:nvSpPr>
          <p:spPr>
            <a:xfrm>
              <a:off x="3531931" y="3393128"/>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51" name="Google Shape;551;p45"/>
          <p:cNvGrpSpPr/>
          <p:nvPr/>
        </p:nvGrpSpPr>
        <p:grpSpPr>
          <a:xfrm>
            <a:off x="5473196" y="2933456"/>
            <a:ext cx="916425" cy="301050"/>
            <a:chOff x="4903092" y="3932856"/>
            <a:chExt cx="1221900" cy="401400"/>
          </a:xfrm>
        </p:grpSpPr>
        <p:grpSp>
          <p:nvGrpSpPr>
            <p:cNvPr id="552" name="Google Shape;552;p45"/>
            <p:cNvGrpSpPr/>
            <p:nvPr/>
          </p:nvGrpSpPr>
          <p:grpSpPr>
            <a:xfrm>
              <a:off x="5027620" y="4034980"/>
              <a:ext cx="982362" cy="201000"/>
              <a:chOff x="4142781" y="2458811"/>
              <a:chExt cx="982362" cy="201000"/>
            </a:xfrm>
          </p:grpSpPr>
          <p:sp>
            <p:nvSpPr>
              <p:cNvPr id="553" name="Google Shape;553;p45"/>
              <p:cNvSpPr/>
              <p:nvPr/>
            </p:nvSpPr>
            <p:spPr>
              <a:xfrm flipH="1">
                <a:off x="4142781" y="2458811"/>
                <a:ext cx="208200" cy="201000"/>
              </a:xfrm>
              <a:prstGeom prst="roundRect">
                <a:avLst>
                  <a:gd fmla="val 16667" name="adj"/>
                </a:avLst>
              </a:prstGeom>
              <a:solidFill>
                <a:srgbClr val="BBD6EE"/>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4" name="Google Shape;554;p45"/>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5" name="Google Shape;555;p45"/>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6" name="Google Shape;556;p45"/>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57" name="Google Shape;557;p45"/>
            <p:cNvSpPr/>
            <p:nvPr/>
          </p:nvSpPr>
          <p:spPr>
            <a:xfrm>
              <a:off x="4903092" y="3932856"/>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cxnSp>
        <p:nvCxnSpPr>
          <p:cNvPr id="558" name="Google Shape;558;p45"/>
          <p:cNvCxnSpPr>
            <a:stCxn id="536" idx="2"/>
            <a:endCxn id="550" idx="0"/>
          </p:cNvCxnSpPr>
          <p:nvPr/>
        </p:nvCxnSpPr>
        <p:spPr>
          <a:xfrm flipH="1">
            <a:off x="5286396" y="1770402"/>
            <a:ext cx="108000" cy="606300"/>
          </a:xfrm>
          <a:prstGeom prst="straightConnector1">
            <a:avLst/>
          </a:prstGeom>
          <a:noFill/>
          <a:ln cap="flat" cmpd="sng" w="9525">
            <a:solidFill>
              <a:schemeClr val="accent1"/>
            </a:solidFill>
            <a:prstDash val="solid"/>
            <a:miter lim="800000"/>
            <a:headEnd len="sm" w="sm" type="none"/>
            <a:tailEnd len="sm" w="sm" type="none"/>
          </a:ln>
        </p:spPr>
      </p:cxnSp>
      <p:cxnSp>
        <p:nvCxnSpPr>
          <p:cNvPr id="559" name="Google Shape;559;p45"/>
          <p:cNvCxnSpPr>
            <a:stCxn id="536" idx="2"/>
            <a:endCxn id="543" idx="0"/>
          </p:cNvCxnSpPr>
          <p:nvPr/>
        </p:nvCxnSpPr>
        <p:spPr>
          <a:xfrm>
            <a:off x="5394396" y="1770402"/>
            <a:ext cx="916500" cy="261900"/>
          </a:xfrm>
          <a:prstGeom prst="straightConnector1">
            <a:avLst/>
          </a:prstGeom>
          <a:noFill/>
          <a:ln cap="flat" cmpd="sng" w="9525">
            <a:solidFill>
              <a:schemeClr val="accent1"/>
            </a:solidFill>
            <a:prstDash val="solid"/>
            <a:miter lim="800000"/>
            <a:headEnd len="sm" w="sm" type="none"/>
            <a:tailEnd len="sm" w="sm" type="none"/>
          </a:ln>
        </p:spPr>
      </p:cxnSp>
      <p:cxnSp>
        <p:nvCxnSpPr>
          <p:cNvPr id="560" name="Google Shape;560;p45"/>
          <p:cNvCxnSpPr>
            <a:stCxn id="550" idx="0"/>
            <a:endCxn id="543" idx="1"/>
          </p:cNvCxnSpPr>
          <p:nvPr/>
        </p:nvCxnSpPr>
        <p:spPr>
          <a:xfrm flipH="1" rot="10800000">
            <a:off x="5286520" y="2182643"/>
            <a:ext cx="566100" cy="194100"/>
          </a:xfrm>
          <a:prstGeom prst="straightConnector1">
            <a:avLst/>
          </a:prstGeom>
          <a:noFill/>
          <a:ln cap="flat" cmpd="sng" w="9525">
            <a:solidFill>
              <a:schemeClr val="accent1"/>
            </a:solidFill>
            <a:prstDash val="solid"/>
            <a:miter lim="800000"/>
            <a:headEnd len="sm" w="sm" type="none"/>
            <a:tailEnd len="sm" w="sm" type="none"/>
          </a:ln>
        </p:spPr>
      </p:cxnSp>
      <p:cxnSp>
        <p:nvCxnSpPr>
          <p:cNvPr id="561" name="Google Shape;561;p45"/>
          <p:cNvCxnSpPr>
            <a:stCxn id="550" idx="2"/>
            <a:endCxn id="557" idx="0"/>
          </p:cNvCxnSpPr>
          <p:nvPr/>
        </p:nvCxnSpPr>
        <p:spPr>
          <a:xfrm>
            <a:off x="5286520" y="2677793"/>
            <a:ext cx="645000" cy="255600"/>
          </a:xfrm>
          <a:prstGeom prst="straightConnector1">
            <a:avLst/>
          </a:prstGeom>
          <a:noFill/>
          <a:ln cap="flat" cmpd="sng" w="9525">
            <a:solidFill>
              <a:schemeClr val="accent1"/>
            </a:solidFill>
            <a:prstDash val="solid"/>
            <a:miter lim="800000"/>
            <a:headEnd len="sm" w="sm" type="none"/>
            <a:tailEnd len="sm" w="sm" type="none"/>
          </a:ln>
        </p:spPr>
      </p:cxnSp>
      <p:sp>
        <p:nvSpPr>
          <p:cNvPr id="562" name="Google Shape;562;p45"/>
          <p:cNvSpPr txBox="1"/>
          <p:nvPr/>
        </p:nvSpPr>
        <p:spPr>
          <a:xfrm>
            <a:off x="1858268" y="3439138"/>
            <a:ext cx="1242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Original Graph</a:t>
            </a:r>
            <a:endParaRPr sz="1100"/>
          </a:p>
        </p:txBody>
      </p:sp>
      <p:sp>
        <p:nvSpPr>
          <p:cNvPr id="563" name="Google Shape;563;p45"/>
          <p:cNvSpPr txBox="1"/>
          <p:nvPr/>
        </p:nvSpPr>
        <p:spPr>
          <a:xfrm>
            <a:off x="4859498" y="3417267"/>
            <a:ext cx="15909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Node representation</a:t>
            </a:r>
            <a:endParaRPr sz="1100"/>
          </a:p>
        </p:txBody>
      </p:sp>
      <p:cxnSp>
        <p:nvCxnSpPr>
          <p:cNvPr id="564" name="Google Shape;564;p45"/>
          <p:cNvCxnSpPr/>
          <p:nvPr/>
        </p:nvCxnSpPr>
        <p:spPr>
          <a:xfrm>
            <a:off x="3341077" y="2451938"/>
            <a:ext cx="1116600" cy="0"/>
          </a:xfrm>
          <a:prstGeom prst="straightConnector1">
            <a:avLst/>
          </a:prstGeom>
          <a:noFill/>
          <a:ln cap="flat" cmpd="sng" w="28575">
            <a:solidFill>
              <a:schemeClr val="dk2"/>
            </a:solidFill>
            <a:prstDash val="solid"/>
            <a:miter lim="800000"/>
            <a:headEnd len="sm" w="sm"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cxnSp>
        <p:nvCxnSpPr>
          <p:cNvPr id="569" name="Google Shape;569;p46"/>
          <p:cNvCxnSpPr/>
          <p:nvPr/>
        </p:nvCxnSpPr>
        <p:spPr>
          <a:xfrm>
            <a:off x="3121269" y="2463684"/>
            <a:ext cx="2553900" cy="0"/>
          </a:xfrm>
          <a:prstGeom prst="straightConnector1">
            <a:avLst/>
          </a:prstGeom>
          <a:noFill/>
          <a:ln cap="flat" cmpd="sng" w="28575">
            <a:solidFill>
              <a:schemeClr val="dk2"/>
            </a:solidFill>
            <a:prstDash val="dash"/>
            <a:miter lim="800000"/>
            <a:headEnd len="sm" w="sm" type="none"/>
            <a:tailEnd len="med" w="med" type="triangle"/>
          </a:ln>
        </p:spPr>
      </p:cxnSp>
      <p:sp>
        <p:nvSpPr>
          <p:cNvPr id="570" name="Google Shape;570;p46"/>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571" name="Google Shape;571;p46"/>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 Neural Networks: Intuition</a:t>
            </a:r>
            <a:endParaRPr/>
          </a:p>
        </p:txBody>
      </p:sp>
      <p:grpSp>
        <p:nvGrpSpPr>
          <p:cNvPr id="572" name="Google Shape;572;p46"/>
          <p:cNvGrpSpPr/>
          <p:nvPr/>
        </p:nvGrpSpPr>
        <p:grpSpPr>
          <a:xfrm>
            <a:off x="1084412" y="1556293"/>
            <a:ext cx="916425" cy="301050"/>
            <a:chOff x="4013876" y="2370377"/>
            <a:chExt cx="1221900" cy="401400"/>
          </a:xfrm>
        </p:grpSpPr>
        <p:grpSp>
          <p:nvGrpSpPr>
            <p:cNvPr id="573" name="Google Shape;573;p46"/>
            <p:cNvGrpSpPr/>
            <p:nvPr/>
          </p:nvGrpSpPr>
          <p:grpSpPr>
            <a:xfrm>
              <a:off x="4142781" y="2458811"/>
              <a:ext cx="982362" cy="201000"/>
              <a:chOff x="4142781" y="2458811"/>
              <a:chExt cx="982362" cy="201000"/>
            </a:xfrm>
          </p:grpSpPr>
          <p:sp>
            <p:nvSpPr>
              <p:cNvPr id="574" name="Google Shape;574;p46"/>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5" name="Google Shape;575;p46"/>
              <p:cNvSpPr/>
              <p:nvPr/>
            </p:nvSpPr>
            <p:spPr>
              <a:xfrm flipH="1">
                <a:off x="4400835"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6" name="Google Shape;576;p46"/>
              <p:cNvSpPr/>
              <p:nvPr/>
            </p:nvSpPr>
            <p:spPr>
              <a:xfrm flipH="1">
                <a:off x="4658889"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7" name="Google Shape;577;p46"/>
              <p:cNvSpPr/>
              <p:nvPr/>
            </p:nvSpPr>
            <p:spPr>
              <a:xfrm flipH="1">
                <a:off x="4916943" y="2458811"/>
                <a:ext cx="208200" cy="201000"/>
              </a:xfrm>
              <a:prstGeom prst="roundRect">
                <a:avLst>
                  <a:gd fmla="val 16667" name="adj"/>
                </a:avLst>
              </a:prstGeom>
              <a:solidFill>
                <a:srgbClr val="F2F1F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78" name="Google Shape;578;p46"/>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79" name="Google Shape;579;p46"/>
          <p:cNvGrpSpPr/>
          <p:nvPr/>
        </p:nvGrpSpPr>
        <p:grpSpPr>
          <a:xfrm>
            <a:off x="2000869" y="2119138"/>
            <a:ext cx="916425" cy="301050"/>
            <a:chOff x="4897709" y="2933733"/>
            <a:chExt cx="1221900" cy="401400"/>
          </a:xfrm>
        </p:grpSpPr>
        <p:grpSp>
          <p:nvGrpSpPr>
            <p:cNvPr id="580" name="Google Shape;580;p46"/>
            <p:cNvGrpSpPr/>
            <p:nvPr/>
          </p:nvGrpSpPr>
          <p:grpSpPr>
            <a:xfrm>
              <a:off x="5002632" y="3033993"/>
              <a:ext cx="982362" cy="201000"/>
              <a:chOff x="4142781" y="2458811"/>
              <a:chExt cx="982362" cy="201000"/>
            </a:xfrm>
          </p:grpSpPr>
          <p:sp>
            <p:nvSpPr>
              <p:cNvPr id="581" name="Google Shape;581;p46"/>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2" name="Google Shape;582;p46"/>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3" name="Google Shape;583;p46"/>
              <p:cNvSpPr/>
              <p:nvPr/>
            </p:nvSpPr>
            <p:spPr>
              <a:xfrm flipH="1">
                <a:off x="4658889"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4" name="Google Shape;584;p46"/>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85" name="Google Shape;585;p46"/>
            <p:cNvSpPr/>
            <p:nvPr/>
          </p:nvSpPr>
          <p:spPr>
            <a:xfrm>
              <a:off x="4897709" y="2933733"/>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86" name="Google Shape;586;p46"/>
          <p:cNvGrpSpPr/>
          <p:nvPr/>
        </p:nvGrpSpPr>
        <p:grpSpPr>
          <a:xfrm>
            <a:off x="976536" y="2463684"/>
            <a:ext cx="916425" cy="301050"/>
            <a:chOff x="3531931" y="3393128"/>
            <a:chExt cx="1221900" cy="401400"/>
          </a:xfrm>
        </p:grpSpPr>
        <p:grpSp>
          <p:nvGrpSpPr>
            <p:cNvPr id="587" name="Google Shape;587;p46"/>
            <p:cNvGrpSpPr/>
            <p:nvPr/>
          </p:nvGrpSpPr>
          <p:grpSpPr>
            <a:xfrm>
              <a:off x="3651661" y="3493388"/>
              <a:ext cx="982362" cy="201000"/>
              <a:chOff x="4142781" y="2458811"/>
              <a:chExt cx="982362" cy="201000"/>
            </a:xfrm>
          </p:grpSpPr>
          <p:sp>
            <p:nvSpPr>
              <p:cNvPr id="588" name="Google Shape;588;p46"/>
              <p:cNvSpPr/>
              <p:nvPr/>
            </p:nvSpPr>
            <p:spPr>
              <a:xfrm flipH="1">
                <a:off x="4142781"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9" name="Google Shape;589;p46"/>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0" name="Google Shape;590;p46"/>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1" name="Google Shape;591;p46"/>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92" name="Google Shape;592;p46"/>
            <p:cNvSpPr/>
            <p:nvPr/>
          </p:nvSpPr>
          <p:spPr>
            <a:xfrm>
              <a:off x="3531931" y="3393128"/>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93" name="Google Shape;593;p46"/>
          <p:cNvGrpSpPr/>
          <p:nvPr/>
        </p:nvGrpSpPr>
        <p:grpSpPr>
          <a:xfrm>
            <a:off x="1621424" y="3020398"/>
            <a:ext cx="916425" cy="301050"/>
            <a:chOff x="4903092" y="3932856"/>
            <a:chExt cx="1221900" cy="401400"/>
          </a:xfrm>
        </p:grpSpPr>
        <p:grpSp>
          <p:nvGrpSpPr>
            <p:cNvPr id="594" name="Google Shape;594;p46"/>
            <p:cNvGrpSpPr/>
            <p:nvPr/>
          </p:nvGrpSpPr>
          <p:grpSpPr>
            <a:xfrm>
              <a:off x="5027620" y="4034980"/>
              <a:ext cx="982362" cy="201000"/>
              <a:chOff x="4142781" y="2458811"/>
              <a:chExt cx="982362" cy="201000"/>
            </a:xfrm>
          </p:grpSpPr>
          <p:sp>
            <p:nvSpPr>
              <p:cNvPr id="595" name="Google Shape;595;p46"/>
              <p:cNvSpPr/>
              <p:nvPr/>
            </p:nvSpPr>
            <p:spPr>
              <a:xfrm flipH="1">
                <a:off x="4142781" y="2458811"/>
                <a:ext cx="208200" cy="201000"/>
              </a:xfrm>
              <a:prstGeom prst="roundRect">
                <a:avLst>
                  <a:gd fmla="val 16667" name="adj"/>
                </a:avLst>
              </a:prstGeom>
              <a:solidFill>
                <a:srgbClr val="BBD6EE"/>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6" name="Google Shape;596;p46"/>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7" name="Google Shape;597;p46"/>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8" name="Google Shape;598;p46"/>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99" name="Google Shape;599;p46"/>
            <p:cNvSpPr/>
            <p:nvPr/>
          </p:nvSpPr>
          <p:spPr>
            <a:xfrm>
              <a:off x="4903092" y="3932856"/>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cxnSp>
        <p:nvCxnSpPr>
          <p:cNvPr id="600" name="Google Shape;600;p46"/>
          <p:cNvCxnSpPr>
            <a:stCxn id="578" idx="2"/>
            <a:endCxn id="592" idx="0"/>
          </p:cNvCxnSpPr>
          <p:nvPr/>
        </p:nvCxnSpPr>
        <p:spPr>
          <a:xfrm flipH="1">
            <a:off x="1434624" y="1857343"/>
            <a:ext cx="108000" cy="606300"/>
          </a:xfrm>
          <a:prstGeom prst="straightConnector1">
            <a:avLst/>
          </a:prstGeom>
          <a:noFill/>
          <a:ln cap="flat" cmpd="sng" w="9525">
            <a:solidFill>
              <a:schemeClr val="accent1"/>
            </a:solidFill>
            <a:prstDash val="solid"/>
            <a:miter lim="800000"/>
            <a:headEnd len="sm" w="sm" type="none"/>
            <a:tailEnd len="sm" w="sm" type="none"/>
          </a:ln>
        </p:spPr>
      </p:cxnSp>
      <p:cxnSp>
        <p:nvCxnSpPr>
          <p:cNvPr id="601" name="Google Shape;601;p46"/>
          <p:cNvCxnSpPr>
            <a:stCxn id="578" idx="2"/>
            <a:endCxn id="585" idx="0"/>
          </p:cNvCxnSpPr>
          <p:nvPr/>
        </p:nvCxnSpPr>
        <p:spPr>
          <a:xfrm>
            <a:off x="1542624" y="1857343"/>
            <a:ext cx="916500" cy="261900"/>
          </a:xfrm>
          <a:prstGeom prst="straightConnector1">
            <a:avLst/>
          </a:prstGeom>
          <a:noFill/>
          <a:ln cap="flat" cmpd="sng" w="9525">
            <a:solidFill>
              <a:schemeClr val="accent1"/>
            </a:solidFill>
            <a:prstDash val="solid"/>
            <a:miter lim="800000"/>
            <a:headEnd len="sm" w="sm" type="none"/>
            <a:tailEnd len="sm" w="sm" type="none"/>
          </a:ln>
        </p:spPr>
      </p:cxnSp>
      <p:cxnSp>
        <p:nvCxnSpPr>
          <p:cNvPr id="602" name="Google Shape;602;p46"/>
          <p:cNvCxnSpPr>
            <a:stCxn id="592" idx="0"/>
            <a:endCxn id="585" idx="1"/>
          </p:cNvCxnSpPr>
          <p:nvPr/>
        </p:nvCxnSpPr>
        <p:spPr>
          <a:xfrm flipH="1" rot="10800000">
            <a:off x="1434748" y="2269584"/>
            <a:ext cx="566100" cy="194100"/>
          </a:xfrm>
          <a:prstGeom prst="straightConnector1">
            <a:avLst/>
          </a:prstGeom>
          <a:noFill/>
          <a:ln cap="flat" cmpd="sng" w="9525">
            <a:solidFill>
              <a:schemeClr val="accent1"/>
            </a:solidFill>
            <a:prstDash val="solid"/>
            <a:miter lim="800000"/>
            <a:headEnd len="sm" w="sm" type="none"/>
            <a:tailEnd len="sm" w="sm" type="none"/>
          </a:ln>
        </p:spPr>
      </p:cxnSp>
      <p:cxnSp>
        <p:nvCxnSpPr>
          <p:cNvPr id="603" name="Google Shape;603;p46"/>
          <p:cNvCxnSpPr>
            <a:stCxn id="592" idx="2"/>
            <a:endCxn id="599" idx="0"/>
          </p:cNvCxnSpPr>
          <p:nvPr/>
        </p:nvCxnSpPr>
        <p:spPr>
          <a:xfrm>
            <a:off x="1434748" y="2764734"/>
            <a:ext cx="645000" cy="255600"/>
          </a:xfrm>
          <a:prstGeom prst="straightConnector1">
            <a:avLst/>
          </a:prstGeom>
          <a:noFill/>
          <a:ln cap="flat" cmpd="sng" w="9525">
            <a:solidFill>
              <a:schemeClr val="accent1"/>
            </a:solidFill>
            <a:prstDash val="solid"/>
            <a:miter lim="800000"/>
            <a:headEnd len="sm" w="sm" type="none"/>
            <a:tailEnd len="sm" w="sm" type="none"/>
          </a:ln>
        </p:spPr>
      </p:cxnSp>
      <p:sp>
        <p:nvSpPr>
          <p:cNvPr id="604" name="Google Shape;604;p46"/>
          <p:cNvSpPr txBox="1"/>
          <p:nvPr/>
        </p:nvSpPr>
        <p:spPr>
          <a:xfrm>
            <a:off x="1007726" y="3504209"/>
            <a:ext cx="15909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Node representation</a:t>
            </a:r>
            <a:endParaRPr sz="1100"/>
          </a:p>
        </p:txBody>
      </p:sp>
      <p:grpSp>
        <p:nvGrpSpPr>
          <p:cNvPr id="605" name="Google Shape;605;p46"/>
          <p:cNvGrpSpPr/>
          <p:nvPr/>
        </p:nvGrpSpPr>
        <p:grpSpPr>
          <a:xfrm>
            <a:off x="5969491" y="1556293"/>
            <a:ext cx="916425" cy="301050"/>
            <a:chOff x="4013876" y="2370377"/>
            <a:chExt cx="1221900" cy="401400"/>
          </a:xfrm>
        </p:grpSpPr>
        <p:grpSp>
          <p:nvGrpSpPr>
            <p:cNvPr id="606" name="Google Shape;606;p46"/>
            <p:cNvGrpSpPr/>
            <p:nvPr/>
          </p:nvGrpSpPr>
          <p:grpSpPr>
            <a:xfrm>
              <a:off x="4142781" y="2458811"/>
              <a:ext cx="982362" cy="201000"/>
              <a:chOff x="4142781" y="2458811"/>
              <a:chExt cx="982362" cy="201000"/>
            </a:xfrm>
          </p:grpSpPr>
          <p:sp>
            <p:nvSpPr>
              <p:cNvPr id="607" name="Google Shape;607;p46"/>
              <p:cNvSpPr/>
              <p:nvPr/>
            </p:nvSpPr>
            <p:spPr>
              <a:xfrm flipH="1">
                <a:off x="4142781"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8" name="Google Shape;608;p46"/>
              <p:cNvSpPr/>
              <p:nvPr/>
            </p:nvSpPr>
            <p:spPr>
              <a:xfrm flipH="1">
                <a:off x="4400835"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9" name="Google Shape;609;p46"/>
              <p:cNvSpPr/>
              <p:nvPr/>
            </p:nvSpPr>
            <p:spPr>
              <a:xfrm flipH="1">
                <a:off x="4658889"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0" name="Google Shape;610;p46"/>
              <p:cNvSpPr/>
              <p:nvPr/>
            </p:nvSpPr>
            <p:spPr>
              <a:xfrm flipH="1">
                <a:off x="4916943"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11" name="Google Shape;611;p46"/>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12" name="Google Shape;612;p46"/>
          <p:cNvGrpSpPr/>
          <p:nvPr/>
        </p:nvGrpSpPr>
        <p:grpSpPr>
          <a:xfrm>
            <a:off x="6885949" y="2119138"/>
            <a:ext cx="916425" cy="301050"/>
            <a:chOff x="4897709" y="2933733"/>
            <a:chExt cx="1221900" cy="401400"/>
          </a:xfrm>
        </p:grpSpPr>
        <p:grpSp>
          <p:nvGrpSpPr>
            <p:cNvPr id="613" name="Google Shape;613;p46"/>
            <p:cNvGrpSpPr/>
            <p:nvPr/>
          </p:nvGrpSpPr>
          <p:grpSpPr>
            <a:xfrm>
              <a:off x="5002632" y="3033993"/>
              <a:ext cx="982362" cy="201000"/>
              <a:chOff x="4142781" y="2458811"/>
              <a:chExt cx="982362" cy="201000"/>
            </a:xfrm>
          </p:grpSpPr>
          <p:sp>
            <p:nvSpPr>
              <p:cNvPr id="614" name="Google Shape;614;p46"/>
              <p:cNvSpPr/>
              <p:nvPr/>
            </p:nvSpPr>
            <p:spPr>
              <a:xfrm flipH="1">
                <a:off x="4142781"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5" name="Google Shape;615;p46"/>
              <p:cNvSpPr/>
              <p:nvPr/>
            </p:nvSpPr>
            <p:spPr>
              <a:xfrm flipH="1">
                <a:off x="4400835"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6" name="Google Shape;616;p46"/>
              <p:cNvSpPr/>
              <p:nvPr/>
            </p:nvSpPr>
            <p:spPr>
              <a:xfrm flipH="1">
                <a:off x="4658889"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7" name="Google Shape;617;p46"/>
              <p:cNvSpPr/>
              <p:nvPr/>
            </p:nvSpPr>
            <p:spPr>
              <a:xfrm flipH="1">
                <a:off x="4916943"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18" name="Google Shape;618;p46"/>
            <p:cNvSpPr/>
            <p:nvPr/>
          </p:nvSpPr>
          <p:spPr>
            <a:xfrm>
              <a:off x="4897709" y="2933733"/>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19" name="Google Shape;619;p46"/>
          <p:cNvGrpSpPr/>
          <p:nvPr/>
        </p:nvGrpSpPr>
        <p:grpSpPr>
          <a:xfrm>
            <a:off x="5861615" y="2463684"/>
            <a:ext cx="916425" cy="301050"/>
            <a:chOff x="3531931" y="3393128"/>
            <a:chExt cx="1221900" cy="401400"/>
          </a:xfrm>
        </p:grpSpPr>
        <p:grpSp>
          <p:nvGrpSpPr>
            <p:cNvPr id="620" name="Google Shape;620;p46"/>
            <p:cNvGrpSpPr/>
            <p:nvPr/>
          </p:nvGrpSpPr>
          <p:grpSpPr>
            <a:xfrm>
              <a:off x="3651661" y="3493388"/>
              <a:ext cx="982362" cy="201000"/>
              <a:chOff x="4142781" y="2458811"/>
              <a:chExt cx="982362" cy="201000"/>
            </a:xfrm>
          </p:grpSpPr>
          <p:sp>
            <p:nvSpPr>
              <p:cNvPr id="621" name="Google Shape;621;p46"/>
              <p:cNvSpPr/>
              <p:nvPr/>
            </p:nvSpPr>
            <p:spPr>
              <a:xfrm flipH="1">
                <a:off x="4142781"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2" name="Google Shape;622;p46"/>
              <p:cNvSpPr/>
              <p:nvPr/>
            </p:nvSpPr>
            <p:spPr>
              <a:xfrm flipH="1">
                <a:off x="4400835"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3" name="Google Shape;623;p46"/>
              <p:cNvSpPr/>
              <p:nvPr/>
            </p:nvSpPr>
            <p:spPr>
              <a:xfrm flipH="1">
                <a:off x="4658889"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4" name="Google Shape;624;p46"/>
              <p:cNvSpPr/>
              <p:nvPr/>
            </p:nvSpPr>
            <p:spPr>
              <a:xfrm flipH="1">
                <a:off x="4916943"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25" name="Google Shape;625;p46"/>
            <p:cNvSpPr/>
            <p:nvPr/>
          </p:nvSpPr>
          <p:spPr>
            <a:xfrm>
              <a:off x="3531931" y="3393128"/>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26" name="Google Shape;626;p46"/>
          <p:cNvGrpSpPr/>
          <p:nvPr/>
        </p:nvGrpSpPr>
        <p:grpSpPr>
          <a:xfrm>
            <a:off x="6506504" y="3020398"/>
            <a:ext cx="916425" cy="301050"/>
            <a:chOff x="4903092" y="3932856"/>
            <a:chExt cx="1221900" cy="401400"/>
          </a:xfrm>
        </p:grpSpPr>
        <p:grpSp>
          <p:nvGrpSpPr>
            <p:cNvPr id="627" name="Google Shape;627;p46"/>
            <p:cNvGrpSpPr/>
            <p:nvPr/>
          </p:nvGrpSpPr>
          <p:grpSpPr>
            <a:xfrm>
              <a:off x="5027620" y="4034980"/>
              <a:ext cx="982362" cy="201000"/>
              <a:chOff x="4142781" y="2458811"/>
              <a:chExt cx="982362" cy="201000"/>
            </a:xfrm>
          </p:grpSpPr>
          <p:sp>
            <p:nvSpPr>
              <p:cNvPr id="628" name="Google Shape;628;p46"/>
              <p:cNvSpPr/>
              <p:nvPr/>
            </p:nvSpPr>
            <p:spPr>
              <a:xfrm flipH="1">
                <a:off x="4142781"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9" name="Google Shape;629;p46"/>
              <p:cNvSpPr/>
              <p:nvPr/>
            </p:nvSpPr>
            <p:spPr>
              <a:xfrm flipH="1">
                <a:off x="4400835"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0" name="Google Shape;630;p46"/>
              <p:cNvSpPr/>
              <p:nvPr/>
            </p:nvSpPr>
            <p:spPr>
              <a:xfrm flipH="1">
                <a:off x="4658889"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1" name="Google Shape;631;p46"/>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32" name="Google Shape;632;p46"/>
            <p:cNvSpPr/>
            <p:nvPr/>
          </p:nvSpPr>
          <p:spPr>
            <a:xfrm>
              <a:off x="4903092" y="3932856"/>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cxnSp>
        <p:nvCxnSpPr>
          <p:cNvPr id="633" name="Google Shape;633;p46"/>
          <p:cNvCxnSpPr>
            <a:stCxn id="611" idx="2"/>
            <a:endCxn id="625" idx="0"/>
          </p:cNvCxnSpPr>
          <p:nvPr/>
        </p:nvCxnSpPr>
        <p:spPr>
          <a:xfrm flipH="1">
            <a:off x="6319703" y="1857343"/>
            <a:ext cx="108000" cy="606300"/>
          </a:xfrm>
          <a:prstGeom prst="straightConnector1">
            <a:avLst/>
          </a:prstGeom>
          <a:noFill/>
          <a:ln cap="flat" cmpd="sng" w="9525">
            <a:solidFill>
              <a:schemeClr val="accent1"/>
            </a:solidFill>
            <a:prstDash val="solid"/>
            <a:miter lim="800000"/>
            <a:headEnd len="sm" w="sm" type="none"/>
            <a:tailEnd len="sm" w="sm" type="none"/>
          </a:ln>
        </p:spPr>
      </p:cxnSp>
      <p:cxnSp>
        <p:nvCxnSpPr>
          <p:cNvPr id="634" name="Google Shape;634;p46"/>
          <p:cNvCxnSpPr>
            <a:stCxn id="611" idx="2"/>
            <a:endCxn id="618" idx="0"/>
          </p:cNvCxnSpPr>
          <p:nvPr/>
        </p:nvCxnSpPr>
        <p:spPr>
          <a:xfrm>
            <a:off x="6427703" y="1857343"/>
            <a:ext cx="916500" cy="261900"/>
          </a:xfrm>
          <a:prstGeom prst="straightConnector1">
            <a:avLst/>
          </a:prstGeom>
          <a:noFill/>
          <a:ln cap="flat" cmpd="sng" w="9525">
            <a:solidFill>
              <a:schemeClr val="accent1"/>
            </a:solidFill>
            <a:prstDash val="solid"/>
            <a:miter lim="800000"/>
            <a:headEnd len="sm" w="sm" type="none"/>
            <a:tailEnd len="sm" w="sm" type="none"/>
          </a:ln>
        </p:spPr>
      </p:cxnSp>
      <p:cxnSp>
        <p:nvCxnSpPr>
          <p:cNvPr id="635" name="Google Shape;635;p46"/>
          <p:cNvCxnSpPr>
            <a:stCxn id="625" idx="0"/>
            <a:endCxn id="618" idx="1"/>
          </p:cNvCxnSpPr>
          <p:nvPr/>
        </p:nvCxnSpPr>
        <p:spPr>
          <a:xfrm flipH="1" rot="10800000">
            <a:off x="6319828" y="2269584"/>
            <a:ext cx="566100" cy="194100"/>
          </a:xfrm>
          <a:prstGeom prst="straightConnector1">
            <a:avLst/>
          </a:prstGeom>
          <a:noFill/>
          <a:ln cap="flat" cmpd="sng" w="9525">
            <a:solidFill>
              <a:schemeClr val="accent1"/>
            </a:solidFill>
            <a:prstDash val="solid"/>
            <a:miter lim="800000"/>
            <a:headEnd len="sm" w="sm" type="none"/>
            <a:tailEnd len="sm" w="sm" type="none"/>
          </a:ln>
        </p:spPr>
      </p:cxnSp>
      <p:cxnSp>
        <p:nvCxnSpPr>
          <p:cNvPr id="636" name="Google Shape;636;p46"/>
          <p:cNvCxnSpPr>
            <a:stCxn id="625" idx="2"/>
            <a:endCxn id="632" idx="0"/>
          </p:cNvCxnSpPr>
          <p:nvPr/>
        </p:nvCxnSpPr>
        <p:spPr>
          <a:xfrm>
            <a:off x="6319828" y="2764734"/>
            <a:ext cx="645000" cy="255600"/>
          </a:xfrm>
          <a:prstGeom prst="straightConnector1">
            <a:avLst/>
          </a:prstGeom>
          <a:noFill/>
          <a:ln cap="flat" cmpd="sng" w="9525">
            <a:solidFill>
              <a:schemeClr val="accent1"/>
            </a:solidFill>
            <a:prstDash val="solid"/>
            <a:miter lim="800000"/>
            <a:headEnd len="sm" w="sm" type="none"/>
            <a:tailEnd len="sm" w="sm" type="none"/>
          </a:ln>
        </p:spPr>
      </p:cxnSp>
      <p:sp>
        <p:nvSpPr>
          <p:cNvPr id="637" name="Google Shape;637;p46"/>
          <p:cNvSpPr txBox="1"/>
          <p:nvPr/>
        </p:nvSpPr>
        <p:spPr>
          <a:xfrm>
            <a:off x="5892806" y="3504209"/>
            <a:ext cx="15909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Node representation</a:t>
            </a:r>
            <a:endParaRPr sz="1100"/>
          </a:p>
        </p:txBody>
      </p:sp>
      <p:sp>
        <p:nvSpPr>
          <p:cNvPr id="638" name="Google Shape;638;p46"/>
          <p:cNvSpPr/>
          <p:nvPr/>
        </p:nvSpPr>
        <p:spPr>
          <a:xfrm>
            <a:off x="3747671" y="2194333"/>
            <a:ext cx="1116600" cy="5703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GNN</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7"/>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646" name="Google Shape;646;p47"/>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 Neural Networks: Intuition</a:t>
            </a:r>
            <a:endParaRPr/>
          </a:p>
        </p:txBody>
      </p:sp>
      <p:grpSp>
        <p:nvGrpSpPr>
          <p:cNvPr id="647" name="Google Shape;647;p47"/>
          <p:cNvGrpSpPr/>
          <p:nvPr/>
        </p:nvGrpSpPr>
        <p:grpSpPr>
          <a:xfrm>
            <a:off x="1021032" y="1877747"/>
            <a:ext cx="1485327" cy="1708788"/>
            <a:chOff x="1302048" y="2075058"/>
            <a:chExt cx="2587678" cy="3116520"/>
          </a:xfrm>
        </p:grpSpPr>
        <p:grpSp>
          <p:nvGrpSpPr>
            <p:cNvPr id="648" name="Google Shape;648;p47"/>
            <p:cNvGrpSpPr/>
            <p:nvPr/>
          </p:nvGrpSpPr>
          <p:grpSpPr>
            <a:xfrm>
              <a:off x="1445882" y="2075058"/>
              <a:ext cx="1221900" cy="401400"/>
              <a:chOff x="4013876" y="2370377"/>
              <a:chExt cx="1221900" cy="401400"/>
            </a:xfrm>
          </p:grpSpPr>
          <p:grpSp>
            <p:nvGrpSpPr>
              <p:cNvPr id="649" name="Google Shape;649;p47"/>
              <p:cNvGrpSpPr/>
              <p:nvPr/>
            </p:nvGrpSpPr>
            <p:grpSpPr>
              <a:xfrm>
                <a:off x="4142781" y="2458811"/>
                <a:ext cx="982362" cy="201000"/>
                <a:chOff x="4142781" y="2458811"/>
                <a:chExt cx="982362" cy="201000"/>
              </a:xfrm>
            </p:grpSpPr>
            <p:sp>
              <p:nvSpPr>
                <p:cNvPr id="650" name="Google Shape;650;p47"/>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1" name="Google Shape;651;p47"/>
                <p:cNvSpPr/>
                <p:nvPr/>
              </p:nvSpPr>
              <p:spPr>
                <a:xfrm flipH="1">
                  <a:off x="4400835"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2" name="Google Shape;652;p47"/>
                <p:cNvSpPr/>
                <p:nvPr/>
              </p:nvSpPr>
              <p:spPr>
                <a:xfrm flipH="1">
                  <a:off x="4658889"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3" name="Google Shape;653;p47"/>
                <p:cNvSpPr/>
                <p:nvPr/>
              </p:nvSpPr>
              <p:spPr>
                <a:xfrm flipH="1">
                  <a:off x="4916943" y="2458811"/>
                  <a:ext cx="208200" cy="201000"/>
                </a:xfrm>
                <a:prstGeom prst="roundRect">
                  <a:avLst>
                    <a:gd fmla="val 16667" name="adj"/>
                  </a:avLst>
                </a:prstGeom>
                <a:solidFill>
                  <a:srgbClr val="F2F1F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54" name="Google Shape;654;p47"/>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55" name="Google Shape;655;p47"/>
            <p:cNvGrpSpPr/>
            <p:nvPr/>
          </p:nvGrpSpPr>
          <p:grpSpPr>
            <a:xfrm>
              <a:off x="2667826" y="2825517"/>
              <a:ext cx="1221900" cy="401400"/>
              <a:chOff x="4897709" y="2933733"/>
              <a:chExt cx="1221900" cy="401400"/>
            </a:xfrm>
          </p:grpSpPr>
          <p:grpSp>
            <p:nvGrpSpPr>
              <p:cNvPr id="656" name="Google Shape;656;p47"/>
              <p:cNvGrpSpPr/>
              <p:nvPr/>
            </p:nvGrpSpPr>
            <p:grpSpPr>
              <a:xfrm>
                <a:off x="5002632" y="3033993"/>
                <a:ext cx="982362" cy="201000"/>
                <a:chOff x="4142781" y="2458811"/>
                <a:chExt cx="982362" cy="201000"/>
              </a:xfrm>
            </p:grpSpPr>
            <p:sp>
              <p:nvSpPr>
                <p:cNvPr id="657" name="Google Shape;657;p47"/>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8" name="Google Shape;658;p47"/>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9" name="Google Shape;659;p47"/>
                <p:cNvSpPr/>
                <p:nvPr/>
              </p:nvSpPr>
              <p:spPr>
                <a:xfrm flipH="1">
                  <a:off x="4658889"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0" name="Google Shape;660;p47"/>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61" name="Google Shape;661;p47"/>
              <p:cNvSpPr/>
              <p:nvPr/>
            </p:nvSpPr>
            <p:spPr>
              <a:xfrm>
                <a:off x="4897709" y="2933733"/>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62" name="Google Shape;662;p47"/>
            <p:cNvGrpSpPr/>
            <p:nvPr/>
          </p:nvGrpSpPr>
          <p:grpSpPr>
            <a:xfrm>
              <a:off x="1302048" y="3284912"/>
              <a:ext cx="1221900" cy="401400"/>
              <a:chOff x="3531931" y="3393128"/>
              <a:chExt cx="1221900" cy="401400"/>
            </a:xfrm>
          </p:grpSpPr>
          <p:grpSp>
            <p:nvGrpSpPr>
              <p:cNvPr id="663" name="Google Shape;663;p47"/>
              <p:cNvGrpSpPr/>
              <p:nvPr/>
            </p:nvGrpSpPr>
            <p:grpSpPr>
              <a:xfrm>
                <a:off x="3651661" y="3493388"/>
                <a:ext cx="982362" cy="201000"/>
                <a:chOff x="4142781" y="2458811"/>
                <a:chExt cx="982362" cy="201000"/>
              </a:xfrm>
            </p:grpSpPr>
            <p:sp>
              <p:nvSpPr>
                <p:cNvPr id="664" name="Google Shape;664;p47"/>
                <p:cNvSpPr/>
                <p:nvPr/>
              </p:nvSpPr>
              <p:spPr>
                <a:xfrm flipH="1">
                  <a:off x="4142781"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5" name="Google Shape;665;p47"/>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6" name="Google Shape;666;p47"/>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7" name="Google Shape;667;p47"/>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68" name="Google Shape;668;p47"/>
              <p:cNvSpPr/>
              <p:nvPr/>
            </p:nvSpPr>
            <p:spPr>
              <a:xfrm>
                <a:off x="3531931" y="3393128"/>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69" name="Google Shape;669;p47"/>
            <p:cNvGrpSpPr/>
            <p:nvPr/>
          </p:nvGrpSpPr>
          <p:grpSpPr>
            <a:xfrm>
              <a:off x="2161899" y="4027197"/>
              <a:ext cx="1221900" cy="401400"/>
              <a:chOff x="4903092" y="3932856"/>
              <a:chExt cx="1221900" cy="401400"/>
            </a:xfrm>
          </p:grpSpPr>
          <p:grpSp>
            <p:nvGrpSpPr>
              <p:cNvPr id="670" name="Google Shape;670;p47"/>
              <p:cNvGrpSpPr/>
              <p:nvPr/>
            </p:nvGrpSpPr>
            <p:grpSpPr>
              <a:xfrm>
                <a:off x="5027620" y="4034980"/>
                <a:ext cx="982362" cy="201000"/>
                <a:chOff x="4142781" y="2458811"/>
                <a:chExt cx="982362" cy="201000"/>
              </a:xfrm>
            </p:grpSpPr>
            <p:sp>
              <p:nvSpPr>
                <p:cNvPr id="671" name="Google Shape;671;p47"/>
                <p:cNvSpPr/>
                <p:nvPr/>
              </p:nvSpPr>
              <p:spPr>
                <a:xfrm flipH="1">
                  <a:off x="4142781" y="2458811"/>
                  <a:ext cx="208200" cy="201000"/>
                </a:xfrm>
                <a:prstGeom prst="roundRect">
                  <a:avLst>
                    <a:gd fmla="val 16667" name="adj"/>
                  </a:avLst>
                </a:prstGeom>
                <a:solidFill>
                  <a:srgbClr val="BBD6EE"/>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2" name="Google Shape;672;p47"/>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3" name="Google Shape;673;p47"/>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4" name="Google Shape;674;p47"/>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75" name="Google Shape;675;p47"/>
              <p:cNvSpPr/>
              <p:nvPr/>
            </p:nvSpPr>
            <p:spPr>
              <a:xfrm>
                <a:off x="4903092" y="3932856"/>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cxnSp>
          <p:nvCxnSpPr>
            <p:cNvPr id="676" name="Google Shape;676;p47"/>
            <p:cNvCxnSpPr>
              <a:stCxn id="654" idx="2"/>
              <a:endCxn id="668" idx="0"/>
            </p:cNvCxnSpPr>
            <p:nvPr/>
          </p:nvCxnSpPr>
          <p:spPr>
            <a:xfrm flipH="1">
              <a:off x="1913132" y="2476458"/>
              <a:ext cx="143700" cy="808500"/>
            </a:xfrm>
            <a:prstGeom prst="straightConnector1">
              <a:avLst/>
            </a:prstGeom>
            <a:noFill/>
            <a:ln cap="flat" cmpd="sng" w="9525">
              <a:solidFill>
                <a:schemeClr val="accent1"/>
              </a:solidFill>
              <a:prstDash val="solid"/>
              <a:miter lim="800000"/>
              <a:headEnd len="sm" w="sm" type="none"/>
              <a:tailEnd len="sm" w="sm" type="none"/>
            </a:ln>
          </p:spPr>
        </p:cxnSp>
        <p:cxnSp>
          <p:nvCxnSpPr>
            <p:cNvPr id="677" name="Google Shape;677;p47"/>
            <p:cNvCxnSpPr>
              <a:stCxn id="654" idx="2"/>
              <a:endCxn id="661" idx="0"/>
            </p:cNvCxnSpPr>
            <p:nvPr/>
          </p:nvCxnSpPr>
          <p:spPr>
            <a:xfrm>
              <a:off x="2056832" y="2476458"/>
              <a:ext cx="1221900" cy="349200"/>
            </a:xfrm>
            <a:prstGeom prst="straightConnector1">
              <a:avLst/>
            </a:prstGeom>
            <a:noFill/>
            <a:ln cap="flat" cmpd="sng" w="9525">
              <a:solidFill>
                <a:schemeClr val="accent1"/>
              </a:solidFill>
              <a:prstDash val="solid"/>
              <a:miter lim="800000"/>
              <a:headEnd len="sm" w="sm" type="none"/>
              <a:tailEnd len="sm" w="sm" type="none"/>
            </a:ln>
          </p:spPr>
        </p:cxnSp>
        <p:cxnSp>
          <p:nvCxnSpPr>
            <p:cNvPr id="678" name="Google Shape;678;p47"/>
            <p:cNvCxnSpPr>
              <a:stCxn id="668" idx="0"/>
              <a:endCxn id="661" idx="1"/>
            </p:cNvCxnSpPr>
            <p:nvPr/>
          </p:nvCxnSpPr>
          <p:spPr>
            <a:xfrm flipH="1" rot="10800000">
              <a:off x="1912998" y="3026312"/>
              <a:ext cx="754800" cy="258600"/>
            </a:xfrm>
            <a:prstGeom prst="straightConnector1">
              <a:avLst/>
            </a:prstGeom>
            <a:noFill/>
            <a:ln cap="flat" cmpd="sng" w="9525">
              <a:solidFill>
                <a:schemeClr val="accent1"/>
              </a:solidFill>
              <a:prstDash val="solid"/>
              <a:miter lim="800000"/>
              <a:headEnd len="sm" w="sm" type="none"/>
              <a:tailEnd len="sm" w="sm" type="none"/>
            </a:ln>
          </p:spPr>
        </p:cxnSp>
        <p:cxnSp>
          <p:nvCxnSpPr>
            <p:cNvPr id="679" name="Google Shape;679;p47"/>
            <p:cNvCxnSpPr>
              <a:stCxn id="668" idx="2"/>
              <a:endCxn id="675" idx="0"/>
            </p:cNvCxnSpPr>
            <p:nvPr/>
          </p:nvCxnSpPr>
          <p:spPr>
            <a:xfrm>
              <a:off x="1912998" y="3686312"/>
              <a:ext cx="859800" cy="340800"/>
            </a:xfrm>
            <a:prstGeom prst="straightConnector1">
              <a:avLst/>
            </a:prstGeom>
            <a:noFill/>
            <a:ln cap="flat" cmpd="sng" w="9525">
              <a:solidFill>
                <a:schemeClr val="accent1"/>
              </a:solidFill>
              <a:prstDash val="solid"/>
              <a:miter lim="800000"/>
              <a:headEnd len="sm" w="sm" type="none"/>
              <a:tailEnd len="sm" w="sm" type="none"/>
            </a:ln>
          </p:spPr>
        </p:cxnSp>
        <p:sp>
          <p:nvSpPr>
            <p:cNvPr id="680" name="Google Shape;680;p47"/>
            <p:cNvSpPr txBox="1"/>
            <p:nvPr/>
          </p:nvSpPr>
          <p:spPr>
            <a:xfrm>
              <a:off x="1343634" y="4672278"/>
              <a:ext cx="2121000" cy="519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input</a:t>
              </a:r>
              <a:endParaRPr sz="1100"/>
            </a:p>
          </p:txBody>
        </p:sp>
      </p:grpSp>
      <p:sp>
        <p:nvSpPr>
          <p:cNvPr id="681" name="Google Shape;681;p47"/>
          <p:cNvSpPr/>
          <p:nvPr/>
        </p:nvSpPr>
        <p:spPr>
          <a:xfrm>
            <a:off x="2739162" y="2308396"/>
            <a:ext cx="824400" cy="4017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GNN</a:t>
            </a:r>
            <a:endParaRPr sz="1100"/>
          </a:p>
        </p:txBody>
      </p:sp>
      <p:grpSp>
        <p:nvGrpSpPr>
          <p:cNvPr id="682" name="Google Shape;682;p47"/>
          <p:cNvGrpSpPr/>
          <p:nvPr/>
        </p:nvGrpSpPr>
        <p:grpSpPr>
          <a:xfrm>
            <a:off x="3765945" y="1855684"/>
            <a:ext cx="1485327" cy="1708788"/>
            <a:chOff x="1302048" y="2075058"/>
            <a:chExt cx="2587678" cy="3116520"/>
          </a:xfrm>
        </p:grpSpPr>
        <p:grpSp>
          <p:nvGrpSpPr>
            <p:cNvPr id="683" name="Google Shape;683;p47"/>
            <p:cNvGrpSpPr/>
            <p:nvPr/>
          </p:nvGrpSpPr>
          <p:grpSpPr>
            <a:xfrm>
              <a:off x="1445882" y="2075058"/>
              <a:ext cx="1221900" cy="401400"/>
              <a:chOff x="4013876" y="2370377"/>
              <a:chExt cx="1221900" cy="401400"/>
            </a:xfrm>
          </p:grpSpPr>
          <p:grpSp>
            <p:nvGrpSpPr>
              <p:cNvPr id="684" name="Google Shape;684;p47"/>
              <p:cNvGrpSpPr/>
              <p:nvPr/>
            </p:nvGrpSpPr>
            <p:grpSpPr>
              <a:xfrm>
                <a:off x="4142781" y="2458811"/>
                <a:ext cx="982362" cy="201000"/>
                <a:chOff x="4142781" y="2458811"/>
                <a:chExt cx="982362" cy="201000"/>
              </a:xfrm>
            </p:grpSpPr>
            <p:sp>
              <p:nvSpPr>
                <p:cNvPr id="685" name="Google Shape;685;p47"/>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6" name="Google Shape;686;p47"/>
                <p:cNvSpPr/>
                <p:nvPr/>
              </p:nvSpPr>
              <p:spPr>
                <a:xfrm flipH="1">
                  <a:off x="4400835"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7" name="Google Shape;687;p47"/>
                <p:cNvSpPr/>
                <p:nvPr/>
              </p:nvSpPr>
              <p:spPr>
                <a:xfrm flipH="1">
                  <a:off x="4658889"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8" name="Google Shape;688;p47"/>
                <p:cNvSpPr/>
                <p:nvPr/>
              </p:nvSpPr>
              <p:spPr>
                <a:xfrm flipH="1">
                  <a:off x="4916943" y="2458811"/>
                  <a:ext cx="208200" cy="201000"/>
                </a:xfrm>
                <a:prstGeom prst="roundRect">
                  <a:avLst>
                    <a:gd fmla="val 16667" name="adj"/>
                  </a:avLst>
                </a:prstGeom>
                <a:solidFill>
                  <a:srgbClr val="F2F1F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89" name="Google Shape;689;p47"/>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90" name="Google Shape;690;p47"/>
            <p:cNvGrpSpPr/>
            <p:nvPr/>
          </p:nvGrpSpPr>
          <p:grpSpPr>
            <a:xfrm>
              <a:off x="2667826" y="2825517"/>
              <a:ext cx="1221900" cy="401400"/>
              <a:chOff x="4897709" y="2933733"/>
              <a:chExt cx="1221900" cy="401400"/>
            </a:xfrm>
          </p:grpSpPr>
          <p:grpSp>
            <p:nvGrpSpPr>
              <p:cNvPr id="691" name="Google Shape;691;p47"/>
              <p:cNvGrpSpPr/>
              <p:nvPr/>
            </p:nvGrpSpPr>
            <p:grpSpPr>
              <a:xfrm>
                <a:off x="5002632" y="3033993"/>
                <a:ext cx="982362" cy="201000"/>
                <a:chOff x="4142781" y="2458811"/>
                <a:chExt cx="982362" cy="201000"/>
              </a:xfrm>
            </p:grpSpPr>
            <p:sp>
              <p:nvSpPr>
                <p:cNvPr id="692" name="Google Shape;692;p47"/>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3" name="Google Shape;693;p47"/>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4" name="Google Shape;694;p47"/>
                <p:cNvSpPr/>
                <p:nvPr/>
              </p:nvSpPr>
              <p:spPr>
                <a:xfrm flipH="1">
                  <a:off x="4658889" y="2458811"/>
                  <a:ext cx="208200" cy="2010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5" name="Google Shape;695;p47"/>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96" name="Google Shape;696;p47"/>
              <p:cNvSpPr/>
              <p:nvPr/>
            </p:nvSpPr>
            <p:spPr>
              <a:xfrm>
                <a:off x="4897709" y="2933733"/>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97" name="Google Shape;697;p47"/>
            <p:cNvGrpSpPr/>
            <p:nvPr/>
          </p:nvGrpSpPr>
          <p:grpSpPr>
            <a:xfrm>
              <a:off x="1302048" y="3284912"/>
              <a:ext cx="1221900" cy="401400"/>
              <a:chOff x="3531931" y="3393128"/>
              <a:chExt cx="1221900" cy="401400"/>
            </a:xfrm>
          </p:grpSpPr>
          <p:grpSp>
            <p:nvGrpSpPr>
              <p:cNvPr id="698" name="Google Shape;698;p47"/>
              <p:cNvGrpSpPr/>
              <p:nvPr/>
            </p:nvGrpSpPr>
            <p:grpSpPr>
              <a:xfrm>
                <a:off x="3651661" y="3493388"/>
                <a:ext cx="982362" cy="201000"/>
                <a:chOff x="4142781" y="2458811"/>
                <a:chExt cx="982362" cy="201000"/>
              </a:xfrm>
            </p:grpSpPr>
            <p:sp>
              <p:nvSpPr>
                <p:cNvPr id="699" name="Google Shape;699;p47"/>
                <p:cNvSpPr/>
                <p:nvPr/>
              </p:nvSpPr>
              <p:spPr>
                <a:xfrm flipH="1">
                  <a:off x="4142781"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0" name="Google Shape;700;p47"/>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1" name="Google Shape;701;p47"/>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2" name="Google Shape;702;p47"/>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03" name="Google Shape;703;p47"/>
              <p:cNvSpPr/>
              <p:nvPr/>
            </p:nvSpPr>
            <p:spPr>
              <a:xfrm>
                <a:off x="3531931" y="3393128"/>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704" name="Google Shape;704;p47"/>
            <p:cNvGrpSpPr/>
            <p:nvPr/>
          </p:nvGrpSpPr>
          <p:grpSpPr>
            <a:xfrm>
              <a:off x="2161899" y="4027197"/>
              <a:ext cx="1221900" cy="401400"/>
              <a:chOff x="4903092" y="3932856"/>
              <a:chExt cx="1221900" cy="401400"/>
            </a:xfrm>
          </p:grpSpPr>
          <p:grpSp>
            <p:nvGrpSpPr>
              <p:cNvPr id="705" name="Google Shape;705;p47"/>
              <p:cNvGrpSpPr/>
              <p:nvPr/>
            </p:nvGrpSpPr>
            <p:grpSpPr>
              <a:xfrm>
                <a:off x="5027620" y="4034980"/>
                <a:ext cx="982362" cy="201000"/>
                <a:chOff x="4142781" y="2458811"/>
                <a:chExt cx="982362" cy="201000"/>
              </a:xfrm>
            </p:grpSpPr>
            <p:sp>
              <p:nvSpPr>
                <p:cNvPr id="706" name="Google Shape;706;p47"/>
                <p:cNvSpPr/>
                <p:nvPr/>
              </p:nvSpPr>
              <p:spPr>
                <a:xfrm flipH="1">
                  <a:off x="4142781" y="2458811"/>
                  <a:ext cx="208200" cy="201000"/>
                </a:xfrm>
                <a:prstGeom prst="roundRect">
                  <a:avLst>
                    <a:gd fmla="val 16667" name="adj"/>
                  </a:avLst>
                </a:prstGeom>
                <a:solidFill>
                  <a:srgbClr val="BBD6EE"/>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7" name="Google Shape;707;p47"/>
                <p:cNvSpPr/>
                <p:nvPr/>
              </p:nvSpPr>
              <p:spPr>
                <a:xfrm flipH="1">
                  <a:off x="4400835"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8" name="Google Shape;708;p47"/>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9" name="Google Shape;709;p47"/>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10" name="Google Shape;710;p47"/>
              <p:cNvSpPr/>
              <p:nvPr/>
            </p:nvSpPr>
            <p:spPr>
              <a:xfrm>
                <a:off x="4903092" y="3932856"/>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cxnSp>
          <p:nvCxnSpPr>
            <p:cNvPr id="711" name="Google Shape;711;p47"/>
            <p:cNvCxnSpPr>
              <a:stCxn id="689" idx="2"/>
              <a:endCxn id="703" idx="0"/>
            </p:cNvCxnSpPr>
            <p:nvPr/>
          </p:nvCxnSpPr>
          <p:spPr>
            <a:xfrm flipH="1">
              <a:off x="1913132" y="2476458"/>
              <a:ext cx="143700" cy="808500"/>
            </a:xfrm>
            <a:prstGeom prst="straightConnector1">
              <a:avLst/>
            </a:prstGeom>
            <a:noFill/>
            <a:ln cap="flat" cmpd="sng" w="9525">
              <a:solidFill>
                <a:schemeClr val="accent1"/>
              </a:solidFill>
              <a:prstDash val="solid"/>
              <a:miter lim="800000"/>
              <a:headEnd len="sm" w="sm" type="none"/>
              <a:tailEnd len="sm" w="sm" type="none"/>
            </a:ln>
          </p:spPr>
        </p:cxnSp>
        <p:cxnSp>
          <p:nvCxnSpPr>
            <p:cNvPr id="712" name="Google Shape;712;p47"/>
            <p:cNvCxnSpPr>
              <a:stCxn id="689" idx="2"/>
              <a:endCxn id="696" idx="0"/>
            </p:cNvCxnSpPr>
            <p:nvPr/>
          </p:nvCxnSpPr>
          <p:spPr>
            <a:xfrm>
              <a:off x="2056832" y="2476458"/>
              <a:ext cx="1221900" cy="349200"/>
            </a:xfrm>
            <a:prstGeom prst="straightConnector1">
              <a:avLst/>
            </a:prstGeom>
            <a:noFill/>
            <a:ln cap="flat" cmpd="sng" w="9525">
              <a:solidFill>
                <a:schemeClr val="accent1"/>
              </a:solidFill>
              <a:prstDash val="solid"/>
              <a:miter lim="800000"/>
              <a:headEnd len="sm" w="sm" type="none"/>
              <a:tailEnd len="sm" w="sm" type="none"/>
            </a:ln>
          </p:spPr>
        </p:cxnSp>
        <p:cxnSp>
          <p:nvCxnSpPr>
            <p:cNvPr id="713" name="Google Shape;713;p47"/>
            <p:cNvCxnSpPr>
              <a:stCxn id="703" idx="0"/>
              <a:endCxn id="696" idx="1"/>
            </p:cNvCxnSpPr>
            <p:nvPr/>
          </p:nvCxnSpPr>
          <p:spPr>
            <a:xfrm flipH="1" rot="10800000">
              <a:off x="1912998" y="3026312"/>
              <a:ext cx="754800" cy="258600"/>
            </a:xfrm>
            <a:prstGeom prst="straightConnector1">
              <a:avLst/>
            </a:prstGeom>
            <a:noFill/>
            <a:ln cap="flat" cmpd="sng" w="9525">
              <a:solidFill>
                <a:schemeClr val="accent1"/>
              </a:solidFill>
              <a:prstDash val="solid"/>
              <a:miter lim="800000"/>
              <a:headEnd len="sm" w="sm" type="none"/>
              <a:tailEnd len="sm" w="sm" type="none"/>
            </a:ln>
          </p:spPr>
        </p:cxnSp>
        <p:cxnSp>
          <p:nvCxnSpPr>
            <p:cNvPr id="714" name="Google Shape;714;p47"/>
            <p:cNvCxnSpPr>
              <a:stCxn id="703" idx="2"/>
              <a:endCxn id="710" idx="0"/>
            </p:cNvCxnSpPr>
            <p:nvPr/>
          </p:nvCxnSpPr>
          <p:spPr>
            <a:xfrm>
              <a:off x="1912998" y="3686312"/>
              <a:ext cx="859800" cy="340800"/>
            </a:xfrm>
            <a:prstGeom prst="straightConnector1">
              <a:avLst/>
            </a:prstGeom>
            <a:noFill/>
            <a:ln cap="flat" cmpd="sng" w="9525">
              <a:solidFill>
                <a:schemeClr val="accent1"/>
              </a:solidFill>
              <a:prstDash val="solid"/>
              <a:miter lim="800000"/>
              <a:headEnd len="sm" w="sm" type="none"/>
              <a:tailEnd len="sm" w="sm" type="none"/>
            </a:ln>
          </p:spPr>
        </p:cxnSp>
        <p:sp>
          <p:nvSpPr>
            <p:cNvPr id="715" name="Google Shape;715;p47"/>
            <p:cNvSpPr txBox="1"/>
            <p:nvPr/>
          </p:nvSpPr>
          <p:spPr>
            <a:xfrm>
              <a:off x="1343634" y="4672278"/>
              <a:ext cx="2121000" cy="519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output</a:t>
              </a:r>
              <a:endParaRPr sz="1100"/>
            </a:p>
          </p:txBody>
        </p:sp>
      </p:grpSp>
      <p:cxnSp>
        <p:nvCxnSpPr>
          <p:cNvPr id="716" name="Google Shape;716;p47"/>
          <p:cNvCxnSpPr/>
          <p:nvPr/>
        </p:nvCxnSpPr>
        <p:spPr>
          <a:xfrm flipH="1" rot="10800000">
            <a:off x="5413773" y="2509339"/>
            <a:ext cx="1127700" cy="6300"/>
          </a:xfrm>
          <a:prstGeom prst="straightConnector1">
            <a:avLst/>
          </a:prstGeom>
          <a:noFill/>
          <a:ln cap="flat" cmpd="sng" w="28575">
            <a:solidFill>
              <a:schemeClr val="dk2"/>
            </a:solidFill>
            <a:prstDash val="dash"/>
            <a:miter lim="800000"/>
            <a:headEnd len="sm" w="sm" type="none"/>
            <a:tailEnd len="med" w="med" type="triangle"/>
          </a:ln>
        </p:spPr>
      </p:cxnSp>
      <p:sp>
        <p:nvSpPr>
          <p:cNvPr id="717" name="Google Shape;717;p47"/>
          <p:cNvSpPr txBox="1"/>
          <p:nvPr/>
        </p:nvSpPr>
        <p:spPr>
          <a:xfrm>
            <a:off x="6317599" y="2377140"/>
            <a:ext cx="15909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Loss function</a:t>
            </a:r>
            <a:endParaRPr sz="1100"/>
          </a:p>
        </p:txBody>
      </p:sp>
      <p:cxnSp>
        <p:nvCxnSpPr>
          <p:cNvPr id="718" name="Google Shape;718;p47"/>
          <p:cNvCxnSpPr>
            <a:stCxn id="717" idx="2"/>
            <a:endCxn id="681" idx="2"/>
          </p:cNvCxnSpPr>
          <p:nvPr/>
        </p:nvCxnSpPr>
        <p:spPr>
          <a:xfrm rot="5400000">
            <a:off x="5107999" y="705090"/>
            <a:ext cx="48300" cy="3961800"/>
          </a:xfrm>
          <a:prstGeom prst="curvedConnector3">
            <a:avLst>
              <a:gd fmla="val 3103903" name="adj1"/>
            </a:avLst>
          </a:prstGeom>
          <a:noFill/>
          <a:ln cap="flat" cmpd="sng" w="28575">
            <a:solidFill>
              <a:schemeClr val="dk2"/>
            </a:solidFill>
            <a:prstDash val="dash"/>
            <a:miter lim="800000"/>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8"/>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726" name="Google Shape;726;p48"/>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Unpacking Graph Neural Networks: Neural Message Passing</a:t>
            </a:r>
            <a:endParaRPr/>
          </a:p>
        </p:txBody>
      </p:sp>
      <p:sp>
        <p:nvSpPr>
          <p:cNvPr id="727" name="Google Shape;727;p48"/>
          <p:cNvSpPr/>
          <p:nvPr/>
        </p:nvSpPr>
        <p:spPr>
          <a:xfrm rot="486872">
            <a:off x="633134" y="732482"/>
            <a:ext cx="312428" cy="30394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728" name="Google Shape;728;p48"/>
          <p:cNvSpPr/>
          <p:nvPr/>
        </p:nvSpPr>
        <p:spPr>
          <a:xfrm>
            <a:off x="263180" y="109178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729" name="Google Shape;729;p48"/>
          <p:cNvSpPr/>
          <p:nvPr/>
        </p:nvSpPr>
        <p:spPr>
          <a:xfrm>
            <a:off x="1024000" y="1305711"/>
            <a:ext cx="312600" cy="303900"/>
          </a:xfrm>
          <a:prstGeom prst="ellipse">
            <a:avLst/>
          </a:prstGeom>
          <a:solidFill>
            <a:schemeClr val="accent1"/>
          </a:solidFill>
          <a:ln cap="flat" cmpd="sng" w="285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730" name="Google Shape;730;p48"/>
          <p:cNvCxnSpPr>
            <a:stCxn id="727" idx="5"/>
            <a:endCxn id="729" idx="1"/>
          </p:cNvCxnSpPr>
          <p:nvPr/>
        </p:nvCxnSpPr>
        <p:spPr>
          <a:xfrm>
            <a:off x="883534" y="1006430"/>
            <a:ext cx="186300" cy="34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31" name="Google Shape;731;p48"/>
          <p:cNvCxnSpPr>
            <a:stCxn id="728" idx="6"/>
            <a:endCxn id="729" idx="2"/>
          </p:cNvCxnSpPr>
          <p:nvPr/>
        </p:nvCxnSpPr>
        <p:spPr>
          <a:xfrm>
            <a:off x="575780" y="1243734"/>
            <a:ext cx="448200" cy="21390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9"/>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739" name="Google Shape;739;p49"/>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Unpacking Graph Neural Networks: Neural Message Passing</a:t>
            </a:r>
            <a:endParaRPr/>
          </a:p>
        </p:txBody>
      </p:sp>
      <p:grpSp>
        <p:nvGrpSpPr>
          <p:cNvPr id="740" name="Google Shape;740;p49"/>
          <p:cNvGrpSpPr/>
          <p:nvPr/>
        </p:nvGrpSpPr>
        <p:grpSpPr>
          <a:xfrm>
            <a:off x="1150309" y="2299818"/>
            <a:ext cx="916425" cy="301050"/>
            <a:chOff x="4013876" y="2370377"/>
            <a:chExt cx="1221900" cy="401400"/>
          </a:xfrm>
        </p:grpSpPr>
        <p:grpSp>
          <p:nvGrpSpPr>
            <p:cNvPr id="741" name="Google Shape;741;p49"/>
            <p:cNvGrpSpPr/>
            <p:nvPr/>
          </p:nvGrpSpPr>
          <p:grpSpPr>
            <a:xfrm>
              <a:off x="4142781" y="2458811"/>
              <a:ext cx="982362" cy="201000"/>
              <a:chOff x="4142781" y="2458811"/>
              <a:chExt cx="982362" cy="201000"/>
            </a:xfrm>
          </p:grpSpPr>
          <p:sp>
            <p:nvSpPr>
              <p:cNvPr id="742" name="Google Shape;742;p49"/>
              <p:cNvSpPr/>
              <p:nvPr/>
            </p:nvSpPr>
            <p:spPr>
              <a:xfrm flipH="1">
                <a:off x="4142781" y="2458811"/>
                <a:ext cx="208200" cy="201000"/>
              </a:xfrm>
              <a:prstGeom prst="roundRect">
                <a:avLst>
                  <a:gd fmla="val 16667" name="adj"/>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3" name="Google Shape;743;p49"/>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4" name="Google Shape;744;p49"/>
              <p:cNvSpPr/>
              <p:nvPr/>
            </p:nvSpPr>
            <p:spPr>
              <a:xfrm flipH="1">
                <a:off x="4658889" y="2458811"/>
                <a:ext cx="208200" cy="201000"/>
              </a:xfrm>
              <a:prstGeom prst="roundRect">
                <a:avLst>
                  <a:gd fmla="val 16667" name="adj"/>
                </a:avLst>
              </a:prstGeom>
              <a:solidFill>
                <a:srgbClr val="385623"/>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5" name="Google Shape;745;p49"/>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46" name="Google Shape;746;p49"/>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747" name="Google Shape;747;p49"/>
          <p:cNvGrpSpPr/>
          <p:nvPr/>
        </p:nvGrpSpPr>
        <p:grpSpPr>
          <a:xfrm>
            <a:off x="1150309" y="2818564"/>
            <a:ext cx="916425" cy="301050"/>
            <a:chOff x="4013876" y="2370377"/>
            <a:chExt cx="1221900" cy="401400"/>
          </a:xfrm>
        </p:grpSpPr>
        <p:grpSp>
          <p:nvGrpSpPr>
            <p:cNvPr id="748" name="Google Shape;748;p49"/>
            <p:cNvGrpSpPr/>
            <p:nvPr/>
          </p:nvGrpSpPr>
          <p:grpSpPr>
            <a:xfrm>
              <a:off x="4142781" y="2458811"/>
              <a:ext cx="982362" cy="201000"/>
              <a:chOff x="4142781" y="2458811"/>
              <a:chExt cx="982362" cy="201000"/>
            </a:xfrm>
          </p:grpSpPr>
          <p:sp>
            <p:nvSpPr>
              <p:cNvPr id="749" name="Google Shape;749;p49"/>
              <p:cNvSpPr/>
              <p:nvPr/>
            </p:nvSpPr>
            <p:spPr>
              <a:xfrm flipH="1">
                <a:off x="4142781" y="2458811"/>
                <a:ext cx="208200" cy="201000"/>
              </a:xfrm>
              <a:prstGeom prst="roundRect">
                <a:avLst>
                  <a:gd fmla="val 16667" name="adj"/>
                </a:avLst>
              </a:prstGeom>
              <a:solidFill>
                <a:srgbClr val="F7CAA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0" name="Google Shape;750;p49"/>
              <p:cNvSpPr/>
              <p:nvPr/>
            </p:nvSpPr>
            <p:spPr>
              <a:xfrm flipH="1">
                <a:off x="4400835"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1" name="Google Shape;751;p49"/>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2" name="Google Shape;752;p49"/>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53" name="Google Shape;753;p49"/>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54" name="Google Shape;754;p49"/>
          <p:cNvSpPr/>
          <p:nvPr/>
        </p:nvSpPr>
        <p:spPr>
          <a:xfrm>
            <a:off x="633150" y="2289550"/>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755" name="Google Shape;755;p49"/>
          <p:cNvSpPr/>
          <p:nvPr/>
        </p:nvSpPr>
        <p:spPr>
          <a:xfrm>
            <a:off x="633150" y="281856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756" name="Google Shape;756;p49"/>
          <p:cNvSpPr txBox="1"/>
          <p:nvPr/>
        </p:nvSpPr>
        <p:spPr>
          <a:xfrm>
            <a:off x="6890885" y="1389907"/>
            <a:ext cx="1217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state</a:t>
            </a:r>
            <a:endParaRPr sz="1100"/>
          </a:p>
        </p:txBody>
      </p:sp>
      <p:sp>
        <p:nvSpPr>
          <p:cNvPr id="757" name="Google Shape;757;p49"/>
          <p:cNvSpPr/>
          <p:nvPr/>
        </p:nvSpPr>
        <p:spPr>
          <a:xfrm rot="486872">
            <a:off x="633134" y="732482"/>
            <a:ext cx="312428" cy="30394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758" name="Google Shape;758;p49"/>
          <p:cNvSpPr/>
          <p:nvPr/>
        </p:nvSpPr>
        <p:spPr>
          <a:xfrm>
            <a:off x="263180" y="109178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759" name="Google Shape;759;p49"/>
          <p:cNvSpPr/>
          <p:nvPr/>
        </p:nvSpPr>
        <p:spPr>
          <a:xfrm>
            <a:off x="1024000" y="1305711"/>
            <a:ext cx="312600" cy="303900"/>
          </a:xfrm>
          <a:prstGeom prst="ellipse">
            <a:avLst/>
          </a:prstGeom>
          <a:solidFill>
            <a:schemeClr val="accent1"/>
          </a:solidFill>
          <a:ln cap="flat" cmpd="sng" w="285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760" name="Google Shape;760;p49"/>
          <p:cNvCxnSpPr>
            <a:stCxn id="757" idx="5"/>
            <a:endCxn id="759" idx="1"/>
          </p:cNvCxnSpPr>
          <p:nvPr/>
        </p:nvCxnSpPr>
        <p:spPr>
          <a:xfrm>
            <a:off x="883534" y="1006430"/>
            <a:ext cx="186300" cy="34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761" name="Google Shape;761;p49"/>
          <p:cNvCxnSpPr>
            <a:stCxn id="758" idx="6"/>
            <a:endCxn id="759" idx="2"/>
          </p:cNvCxnSpPr>
          <p:nvPr/>
        </p:nvCxnSpPr>
        <p:spPr>
          <a:xfrm>
            <a:off x="575780" y="1243734"/>
            <a:ext cx="448200" cy="213900"/>
          </a:xfrm>
          <a:prstGeom prst="straightConnector1">
            <a:avLst/>
          </a:prstGeom>
          <a:noFill/>
          <a:ln cap="flat" cmpd="sng" w="9525">
            <a:solidFill>
              <a:schemeClr val="accent1"/>
            </a:solidFill>
            <a:prstDash val="solid"/>
            <a:miter lim="800000"/>
            <a:headEnd len="sm" w="sm" type="none"/>
            <a:tailEnd len="med" w="med" type="triangle"/>
          </a:ln>
        </p:spPr>
      </p:cxnSp>
      <p:sp>
        <p:nvSpPr>
          <p:cNvPr id="762" name="Google Shape;762;p49"/>
          <p:cNvSpPr txBox="1"/>
          <p:nvPr/>
        </p:nvSpPr>
        <p:spPr>
          <a:xfrm>
            <a:off x="431277" y="3283657"/>
            <a:ext cx="17958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neighbor states</a:t>
            </a:r>
            <a:endParaRPr sz="1100"/>
          </a:p>
        </p:txBody>
      </p:sp>
      <p:sp>
        <p:nvSpPr>
          <p:cNvPr id="763" name="Google Shape;763;p49"/>
          <p:cNvSpPr/>
          <p:nvPr/>
        </p:nvSpPr>
        <p:spPr>
          <a:xfrm>
            <a:off x="7317725" y="745536"/>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grpSp>
        <p:nvGrpSpPr>
          <p:cNvPr id="764" name="Google Shape;764;p49"/>
          <p:cNvGrpSpPr/>
          <p:nvPr/>
        </p:nvGrpSpPr>
        <p:grpSpPr>
          <a:xfrm>
            <a:off x="7015754" y="1119016"/>
            <a:ext cx="916425" cy="301050"/>
            <a:chOff x="4013876" y="2370377"/>
            <a:chExt cx="1221900" cy="401400"/>
          </a:xfrm>
        </p:grpSpPr>
        <p:grpSp>
          <p:nvGrpSpPr>
            <p:cNvPr id="765" name="Google Shape;765;p49"/>
            <p:cNvGrpSpPr/>
            <p:nvPr/>
          </p:nvGrpSpPr>
          <p:grpSpPr>
            <a:xfrm>
              <a:off x="4142781" y="2458811"/>
              <a:ext cx="982362" cy="201000"/>
              <a:chOff x="4142781" y="2458811"/>
              <a:chExt cx="982362" cy="201000"/>
            </a:xfrm>
          </p:grpSpPr>
          <p:sp>
            <p:nvSpPr>
              <p:cNvPr id="766" name="Google Shape;766;p49"/>
              <p:cNvSpPr/>
              <p:nvPr/>
            </p:nvSpPr>
            <p:spPr>
              <a:xfrm flipH="1">
                <a:off x="4142781"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7" name="Google Shape;767;p49"/>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8" name="Google Shape;768;p49"/>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9" name="Google Shape;769;p49"/>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70" name="Google Shape;770;p49"/>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71" name="Google Shape;771;p49"/>
          <p:cNvSpPr txBox="1"/>
          <p:nvPr/>
        </p:nvSpPr>
        <p:spPr>
          <a:xfrm>
            <a:off x="7831091" y="1130404"/>
            <a:ext cx="6219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h</a:t>
            </a:r>
            <a:r>
              <a:rPr baseline="30000" lang="it" sz="1400">
                <a:solidFill>
                  <a:schemeClr val="dk1"/>
                </a:solidFill>
                <a:latin typeface="Calibri"/>
                <a:ea typeface="Calibri"/>
                <a:cs typeface="Calibri"/>
                <a:sym typeface="Calibri"/>
              </a:rPr>
              <a:t>t-1</a:t>
            </a:r>
            <a:endParaRPr sz="14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0"/>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779" name="Google Shape;779;p50"/>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Unpacking Graph Neural Networks: Neural Message Passing</a:t>
            </a:r>
            <a:endParaRPr/>
          </a:p>
        </p:txBody>
      </p:sp>
      <p:grpSp>
        <p:nvGrpSpPr>
          <p:cNvPr id="780" name="Google Shape;780;p50"/>
          <p:cNvGrpSpPr/>
          <p:nvPr/>
        </p:nvGrpSpPr>
        <p:grpSpPr>
          <a:xfrm>
            <a:off x="1150309" y="2299818"/>
            <a:ext cx="916425" cy="301050"/>
            <a:chOff x="4013876" y="2370377"/>
            <a:chExt cx="1221900" cy="401400"/>
          </a:xfrm>
        </p:grpSpPr>
        <p:grpSp>
          <p:nvGrpSpPr>
            <p:cNvPr id="781" name="Google Shape;781;p50"/>
            <p:cNvGrpSpPr/>
            <p:nvPr/>
          </p:nvGrpSpPr>
          <p:grpSpPr>
            <a:xfrm>
              <a:off x="4142781" y="2458811"/>
              <a:ext cx="982362" cy="201000"/>
              <a:chOff x="4142781" y="2458811"/>
              <a:chExt cx="982362" cy="201000"/>
            </a:xfrm>
          </p:grpSpPr>
          <p:sp>
            <p:nvSpPr>
              <p:cNvPr id="782" name="Google Shape;782;p50"/>
              <p:cNvSpPr/>
              <p:nvPr/>
            </p:nvSpPr>
            <p:spPr>
              <a:xfrm flipH="1">
                <a:off x="4142781" y="2458811"/>
                <a:ext cx="208200" cy="201000"/>
              </a:xfrm>
              <a:prstGeom prst="roundRect">
                <a:avLst>
                  <a:gd fmla="val 16667" name="adj"/>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3" name="Google Shape;783;p50"/>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4" name="Google Shape;784;p50"/>
              <p:cNvSpPr/>
              <p:nvPr/>
            </p:nvSpPr>
            <p:spPr>
              <a:xfrm flipH="1">
                <a:off x="4658889" y="2458811"/>
                <a:ext cx="208200" cy="201000"/>
              </a:xfrm>
              <a:prstGeom prst="roundRect">
                <a:avLst>
                  <a:gd fmla="val 16667" name="adj"/>
                </a:avLst>
              </a:prstGeom>
              <a:solidFill>
                <a:srgbClr val="385623"/>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5" name="Google Shape;785;p50"/>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86" name="Google Shape;786;p50"/>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787" name="Google Shape;787;p50"/>
          <p:cNvGrpSpPr/>
          <p:nvPr/>
        </p:nvGrpSpPr>
        <p:grpSpPr>
          <a:xfrm>
            <a:off x="1150309" y="2818564"/>
            <a:ext cx="916425" cy="301050"/>
            <a:chOff x="4013876" y="2370377"/>
            <a:chExt cx="1221900" cy="401400"/>
          </a:xfrm>
        </p:grpSpPr>
        <p:grpSp>
          <p:nvGrpSpPr>
            <p:cNvPr id="788" name="Google Shape;788;p50"/>
            <p:cNvGrpSpPr/>
            <p:nvPr/>
          </p:nvGrpSpPr>
          <p:grpSpPr>
            <a:xfrm>
              <a:off x="4142781" y="2458811"/>
              <a:ext cx="982362" cy="201000"/>
              <a:chOff x="4142781" y="2458811"/>
              <a:chExt cx="982362" cy="201000"/>
            </a:xfrm>
          </p:grpSpPr>
          <p:sp>
            <p:nvSpPr>
              <p:cNvPr id="789" name="Google Shape;789;p50"/>
              <p:cNvSpPr/>
              <p:nvPr/>
            </p:nvSpPr>
            <p:spPr>
              <a:xfrm flipH="1">
                <a:off x="4142781" y="2458811"/>
                <a:ext cx="208200" cy="201000"/>
              </a:xfrm>
              <a:prstGeom prst="roundRect">
                <a:avLst>
                  <a:gd fmla="val 16667" name="adj"/>
                </a:avLst>
              </a:prstGeom>
              <a:solidFill>
                <a:srgbClr val="F7CAA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0" name="Google Shape;790;p50"/>
              <p:cNvSpPr/>
              <p:nvPr/>
            </p:nvSpPr>
            <p:spPr>
              <a:xfrm flipH="1">
                <a:off x="4400835"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1" name="Google Shape;791;p50"/>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2" name="Google Shape;792;p50"/>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93" name="Google Shape;793;p50"/>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94" name="Google Shape;794;p50"/>
          <p:cNvSpPr/>
          <p:nvPr/>
        </p:nvSpPr>
        <p:spPr>
          <a:xfrm>
            <a:off x="633150" y="2289550"/>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795" name="Google Shape;795;p50"/>
          <p:cNvSpPr/>
          <p:nvPr/>
        </p:nvSpPr>
        <p:spPr>
          <a:xfrm>
            <a:off x="633150" y="281856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796" name="Google Shape;796;p50"/>
          <p:cNvSpPr/>
          <p:nvPr/>
        </p:nvSpPr>
        <p:spPr>
          <a:xfrm>
            <a:off x="3853982" y="2281037"/>
            <a:ext cx="333600" cy="31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797" name="Google Shape;797;p50"/>
          <p:cNvSpPr/>
          <p:nvPr/>
        </p:nvSpPr>
        <p:spPr>
          <a:xfrm>
            <a:off x="3853982" y="2788615"/>
            <a:ext cx="333600" cy="31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798" name="Google Shape;798;p50"/>
          <p:cNvSpPr txBox="1"/>
          <p:nvPr/>
        </p:nvSpPr>
        <p:spPr>
          <a:xfrm>
            <a:off x="3671036" y="2303150"/>
            <a:ext cx="7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f(         )</a:t>
            </a:r>
            <a:endParaRPr sz="1100"/>
          </a:p>
        </p:txBody>
      </p:sp>
      <p:sp>
        <p:nvSpPr>
          <p:cNvPr id="799" name="Google Shape;799;p50"/>
          <p:cNvSpPr txBox="1"/>
          <p:nvPr/>
        </p:nvSpPr>
        <p:spPr>
          <a:xfrm>
            <a:off x="3671036" y="2803951"/>
            <a:ext cx="7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f(         )</a:t>
            </a:r>
            <a:endParaRPr sz="1100"/>
          </a:p>
        </p:txBody>
      </p:sp>
      <p:pic>
        <p:nvPicPr>
          <p:cNvPr descr="Busta" id="800" name="Google Shape;800;p50"/>
          <p:cNvPicPr preferRelativeResize="0"/>
          <p:nvPr/>
        </p:nvPicPr>
        <p:blipFill rotWithShape="1">
          <a:blip r:embed="rId3">
            <a:alphaModFix/>
          </a:blip>
          <a:srcRect b="0" l="0" r="0" t="0"/>
          <a:stretch/>
        </p:blipFill>
        <p:spPr>
          <a:xfrm>
            <a:off x="3079784" y="2250188"/>
            <a:ext cx="445250" cy="445250"/>
          </a:xfrm>
          <a:prstGeom prst="rect">
            <a:avLst/>
          </a:prstGeom>
          <a:noFill/>
          <a:ln>
            <a:noFill/>
          </a:ln>
        </p:spPr>
      </p:pic>
      <p:pic>
        <p:nvPicPr>
          <p:cNvPr descr="Busta" id="801" name="Google Shape;801;p50"/>
          <p:cNvPicPr preferRelativeResize="0"/>
          <p:nvPr/>
        </p:nvPicPr>
        <p:blipFill rotWithShape="1">
          <a:blip r:embed="rId3">
            <a:alphaModFix/>
          </a:blip>
          <a:srcRect b="0" l="0" r="0" t="0"/>
          <a:stretch/>
        </p:blipFill>
        <p:spPr>
          <a:xfrm>
            <a:off x="3079784" y="2726602"/>
            <a:ext cx="445250" cy="445250"/>
          </a:xfrm>
          <a:prstGeom prst="rect">
            <a:avLst/>
          </a:prstGeom>
          <a:noFill/>
          <a:ln>
            <a:noFill/>
          </a:ln>
        </p:spPr>
      </p:pic>
      <p:sp>
        <p:nvSpPr>
          <p:cNvPr id="802" name="Google Shape;802;p50"/>
          <p:cNvSpPr txBox="1"/>
          <p:nvPr/>
        </p:nvSpPr>
        <p:spPr>
          <a:xfrm>
            <a:off x="6890885" y="1389907"/>
            <a:ext cx="1217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state</a:t>
            </a:r>
            <a:endParaRPr sz="1100"/>
          </a:p>
        </p:txBody>
      </p:sp>
      <p:sp>
        <p:nvSpPr>
          <p:cNvPr id="803" name="Google Shape;803;p50"/>
          <p:cNvSpPr/>
          <p:nvPr/>
        </p:nvSpPr>
        <p:spPr>
          <a:xfrm rot="486872">
            <a:off x="633134" y="732482"/>
            <a:ext cx="312428" cy="30394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804" name="Google Shape;804;p50"/>
          <p:cNvSpPr/>
          <p:nvPr/>
        </p:nvSpPr>
        <p:spPr>
          <a:xfrm>
            <a:off x="263180" y="109178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805" name="Google Shape;805;p50"/>
          <p:cNvSpPr/>
          <p:nvPr/>
        </p:nvSpPr>
        <p:spPr>
          <a:xfrm>
            <a:off x="1024000" y="1305711"/>
            <a:ext cx="312600" cy="303900"/>
          </a:xfrm>
          <a:prstGeom prst="ellipse">
            <a:avLst/>
          </a:prstGeom>
          <a:solidFill>
            <a:schemeClr val="accent1"/>
          </a:solidFill>
          <a:ln cap="flat" cmpd="sng" w="285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806" name="Google Shape;806;p50"/>
          <p:cNvCxnSpPr>
            <a:stCxn id="803" idx="5"/>
            <a:endCxn id="805" idx="1"/>
          </p:cNvCxnSpPr>
          <p:nvPr/>
        </p:nvCxnSpPr>
        <p:spPr>
          <a:xfrm>
            <a:off x="883534" y="1006430"/>
            <a:ext cx="186300" cy="34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07" name="Google Shape;807;p50"/>
          <p:cNvCxnSpPr>
            <a:stCxn id="804" idx="6"/>
            <a:endCxn id="805" idx="2"/>
          </p:cNvCxnSpPr>
          <p:nvPr/>
        </p:nvCxnSpPr>
        <p:spPr>
          <a:xfrm>
            <a:off x="575780" y="1243734"/>
            <a:ext cx="448200" cy="213900"/>
          </a:xfrm>
          <a:prstGeom prst="straightConnector1">
            <a:avLst/>
          </a:prstGeom>
          <a:noFill/>
          <a:ln cap="flat" cmpd="sng" w="9525">
            <a:solidFill>
              <a:schemeClr val="accent1"/>
            </a:solidFill>
            <a:prstDash val="solid"/>
            <a:miter lim="800000"/>
            <a:headEnd len="sm" w="sm" type="none"/>
            <a:tailEnd len="med" w="med" type="triangle"/>
          </a:ln>
        </p:spPr>
      </p:cxnSp>
      <p:sp>
        <p:nvSpPr>
          <p:cNvPr id="808" name="Google Shape;808;p50"/>
          <p:cNvSpPr txBox="1"/>
          <p:nvPr/>
        </p:nvSpPr>
        <p:spPr>
          <a:xfrm>
            <a:off x="431277" y="3283657"/>
            <a:ext cx="17958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neighbor states</a:t>
            </a:r>
            <a:endParaRPr sz="1100"/>
          </a:p>
        </p:txBody>
      </p:sp>
      <p:sp>
        <p:nvSpPr>
          <p:cNvPr id="809" name="Google Shape;809;p50"/>
          <p:cNvSpPr/>
          <p:nvPr/>
        </p:nvSpPr>
        <p:spPr>
          <a:xfrm>
            <a:off x="7317725" y="745536"/>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grpSp>
        <p:nvGrpSpPr>
          <p:cNvPr id="810" name="Google Shape;810;p50"/>
          <p:cNvGrpSpPr/>
          <p:nvPr/>
        </p:nvGrpSpPr>
        <p:grpSpPr>
          <a:xfrm>
            <a:off x="7015754" y="1119016"/>
            <a:ext cx="916425" cy="301050"/>
            <a:chOff x="4013876" y="2370377"/>
            <a:chExt cx="1221900" cy="401400"/>
          </a:xfrm>
        </p:grpSpPr>
        <p:grpSp>
          <p:nvGrpSpPr>
            <p:cNvPr id="811" name="Google Shape;811;p50"/>
            <p:cNvGrpSpPr/>
            <p:nvPr/>
          </p:nvGrpSpPr>
          <p:grpSpPr>
            <a:xfrm>
              <a:off x="4142781" y="2458811"/>
              <a:ext cx="982362" cy="201000"/>
              <a:chOff x="4142781" y="2458811"/>
              <a:chExt cx="982362" cy="201000"/>
            </a:xfrm>
          </p:grpSpPr>
          <p:sp>
            <p:nvSpPr>
              <p:cNvPr id="812" name="Google Shape;812;p50"/>
              <p:cNvSpPr/>
              <p:nvPr/>
            </p:nvSpPr>
            <p:spPr>
              <a:xfrm flipH="1">
                <a:off x="4142781"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3" name="Google Shape;813;p50"/>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4" name="Google Shape;814;p50"/>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5" name="Google Shape;815;p50"/>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16" name="Google Shape;816;p50"/>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17" name="Google Shape;817;p50"/>
          <p:cNvSpPr txBox="1"/>
          <p:nvPr/>
        </p:nvSpPr>
        <p:spPr>
          <a:xfrm>
            <a:off x="7831091" y="1130404"/>
            <a:ext cx="6219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h</a:t>
            </a:r>
            <a:r>
              <a:rPr baseline="30000" lang="it" sz="1400">
                <a:solidFill>
                  <a:schemeClr val="dk1"/>
                </a:solidFill>
                <a:latin typeface="Calibri"/>
                <a:ea typeface="Calibri"/>
                <a:cs typeface="Calibri"/>
                <a:sym typeface="Calibri"/>
              </a:rPr>
              <a:t>t-1</a:t>
            </a:r>
            <a:endParaRPr sz="1400">
              <a:solidFill>
                <a:schemeClr val="dk1"/>
              </a:solidFill>
              <a:latin typeface="Calibri"/>
              <a:ea typeface="Calibri"/>
              <a:cs typeface="Calibri"/>
              <a:sym typeface="Calibri"/>
            </a:endParaRPr>
          </a:p>
        </p:txBody>
      </p:sp>
      <p:sp>
        <p:nvSpPr>
          <p:cNvPr id="818" name="Google Shape;818;p50"/>
          <p:cNvSpPr txBox="1"/>
          <p:nvPr/>
        </p:nvSpPr>
        <p:spPr>
          <a:xfrm>
            <a:off x="2773133" y="3283657"/>
            <a:ext cx="17958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prepare a “message”</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1"/>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826" name="Google Shape;826;p51"/>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Unpacking Graph Neural Networks: Neural Message Passing</a:t>
            </a:r>
            <a:endParaRPr/>
          </a:p>
        </p:txBody>
      </p:sp>
      <p:grpSp>
        <p:nvGrpSpPr>
          <p:cNvPr id="827" name="Google Shape;827;p51"/>
          <p:cNvGrpSpPr/>
          <p:nvPr/>
        </p:nvGrpSpPr>
        <p:grpSpPr>
          <a:xfrm>
            <a:off x="1150309" y="2299818"/>
            <a:ext cx="916425" cy="301050"/>
            <a:chOff x="4013876" y="2370377"/>
            <a:chExt cx="1221900" cy="401400"/>
          </a:xfrm>
        </p:grpSpPr>
        <p:grpSp>
          <p:nvGrpSpPr>
            <p:cNvPr id="828" name="Google Shape;828;p51"/>
            <p:cNvGrpSpPr/>
            <p:nvPr/>
          </p:nvGrpSpPr>
          <p:grpSpPr>
            <a:xfrm>
              <a:off x="4142781" y="2458811"/>
              <a:ext cx="982362" cy="201000"/>
              <a:chOff x="4142781" y="2458811"/>
              <a:chExt cx="982362" cy="201000"/>
            </a:xfrm>
          </p:grpSpPr>
          <p:sp>
            <p:nvSpPr>
              <p:cNvPr id="829" name="Google Shape;829;p51"/>
              <p:cNvSpPr/>
              <p:nvPr/>
            </p:nvSpPr>
            <p:spPr>
              <a:xfrm flipH="1">
                <a:off x="4142781" y="2458811"/>
                <a:ext cx="208200" cy="201000"/>
              </a:xfrm>
              <a:prstGeom prst="roundRect">
                <a:avLst>
                  <a:gd fmla="val 16667" name="adj"/>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0" name="Google Shape;830;p51"/>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1" name="Google Shape;831;p51"/>
              <p:cNvSpPr/>
              <p:nvPr/>
            </p:nvSpPr>
            <p:spPr>
              <a:xfrm flipH="1">
                <a:off x="4658889" y="2458811"/>
                <a:ext cx="208200" cy="201000"/>
              </a:xfrm>
              <a:prstGeom prst="roundRect">
                <a:avLst>
                  <a:gd fmla="val 16667" name="adj"/>
                </a:avLst>
              </a:prstGeom>
              <a:solidFill>
                <a:srgbClr val="385623"/>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2" name="Google Shape;832;p51"/>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33" name="Google Shape;833;p51"/>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34" name="Google Shape;834;p51"/>
          <p:cNvGrpSpPr/>
          <p:nvPr/>
        </p:nvGrpSpPr>
        <p:grpSpPr>
          <a:xfrm>
            <a:off x="1150309" y="2818564"/>
            <a:ext cx="916425" cy="301050"/>
            <a:chOff x="4013876" y="2370377"/>
            <a:chExt cx="1221900" cy="401400"/>
          </a:xfrm>
        </p:grpSpPr>
        <p:grpSp>
          <p:nvGrpSpPr>
            <p:cNvPr id="835" name="Google Shape;835;p51"/>
            <p:cNvGrpSpPr/>
            <p:nvPr/>
          </p:nvGrpSpPr>
          <p:grpSpPr>
            <a:xfrm>
              <a:off x="4142781" y="2458811"/>
              <a:ext cx="982362" cy="201000"/>
              <a:chOff x="4142781" y="2458811"/>
              <a:chExt cx="982362" cy="201000"/>
            </a:xfrm>
          </p:grpSpPr>
          <p:sp>
            <p:nvSpPr>
              <p:cNvPr id="836" name="Google Shape;836;p51"/>
              <p:cNvSpPr/>
              <p:nvPr/>
            </p:nvSpPr>
            <p:spPr>
              <a:xfrm flipH="1">
                <a:off x="4142781" y="2458811"/>
                <a:ext cx="208200" cy="201000"/>
              </a:xfrm>
              <a:prstGeom prst="roundRect">
                <a:avLst>
                  <a:gd fmla="val 16667" name="adj"/>
                </a:avLst>
              </a:prstGeom>
              <a:solidFill>
                <a:srgbClr val="F7CAA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7" name="Google Shape;837;p51"/>
              <p:cNvSpPr/>
              <p:nvPr/>
            </p:nvSpPr>
            <p:spPr>
              <a:xfrm flipH="1">
                <a:off x="4400835"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8" name="Google Shape;838;p51"/>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9" name="Google Shape;839;p51"/>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40" name="Google Shape;840;p51"/>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41" name="Google Shape;841;p51"/>
          <p:cNvSpPr/>
          <p:nvPr/>
        </p:nvSpPr>
        <p:spPr>
          <a:xfrm>
            <a:off x="633150" y="2289550"/>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842" name="Google Shape;842;p51"/>
          <p:cNvSpPr/>
          <p:nvPr/>
        </p:nvSpPr>
        <p:spPr>
          <a:xfrm>
            <a:off x="633150" y="281856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843" name="Google Shape;843;p51"/>
          <p:cNvSpPr/>
          <p:nvPr/>
        </p:nvSpPr>
        <p:spPr>
          <a:xfrm>
            <a:off x="3853982" y="2281037"/>
            <a:ext cx="333600" cy="31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844" name="Google Shape;844;p51"/>
          <p:cNvSpPr/>
          <p:nvPr/>
        </p:nvSpPr>
        <p:spPr>
          <a:xfrm>
            <a:off x="3853982" y="2788615"/>
            <a:ext cx="333600" cy="31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845" name="Google Shape;845;p51"/>
          <p:cNvSpPr txBox="1"/>
          <p:nvPr/>
        </p:nvSpPr>
        <p:spPr>
          <a:xfrm>
            <a:off x="3671036" y="2303150"/>
            <a:ext cx="7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f(         )</a:t>
            </a:r>
            <a:endParaRPr sz="1100"/>
          </a:p>
        </p:txBody>
      </p:sp>
      <p:sp>
        <p:nvSpPr>
          <p:cNvPr id="846" name="Google Shape;846;p51"/>
          <p:cNvSpPr txBox="1"/>
          <p:nvPr/>
        </p:nvSpPr>
        <p:spPr>
          <a:xfrm>
            <a:off x="3671036" y="2803951"/>
            <a:ext cx="7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f(         )</a:t>
            </a:r>
            <a:endParaRPr sz="1100"/>
          </a:p>
        </p:txBody>
      </p:sp>
      <p:pic>
        <p:nvPicPr>
          <p:cNvPr descr="Busta" id="847" name="Google Shape;847;p51"/>
          <p:cNvPicPr preferRelativeResize="0"/>
          <p:nvPr/>
        </p:nvPicPr>
        <p:blipFill rotWithShape="1">
          <a:blip r:embed="rId3">
            <a:alphaModFix/>
          </a:blip>
          <a:srcRect b="0" l="0" r="0" t="0"/>
          <a:stretch/>
        </p:blipFill>
        <p:spPr>
          <a:xfrm>
            <a:off x="3079784" y="2250188"/>
            <a:ext cx="445250" cy="445250"/>
          </a:xfrm>
          <a:prstGeom prst="rect">
            <a:avLst/>
          </a:prstGeom>
          <a:noFill/>
          <a:ln>
            <a:noFill/>
          </a:ln>
        </p:spPr>
      </p:pic>
      <p:pic>
        <p:nvPicPr>
          <p:cNvPr descr="Busta" id="848" name="Google Shape;848;p51"/>
          <p:cNvPicPr preferRelativeResize="0"/>
          <p:nvPr/>
        </p:nvPicPr>
        <p:blipFill rotWithShape="1">
          <a:blip r:embed="rId3">
            <a:alphaModFix/>
          </a:blip>
          <a:srcRect b="0" l="0" r="0" t="0"/>
          <a:stretch/>
        </p:blipFill>
        <p:spPr>
          <a:xfrm>
            <a:off x="3079784" y="2726602"/>
            <a:ext cx="445250" cy="445250"/>
          </a:xfrm>
          <a:prstGeom prst="rect">
            <a:avLst/>
          </a:prstGeom>
          <a:noFill/>
          <a:ln>
            <a:noFill/>
          </a:ln>
        </p:spPr>
      </p:pic>
      <p:pic>
        <p:nvPicPr>
          <p:cNvPr descr="Busta" id="849" name="Google Shape;849;p51"/>
          <p:cNvPicPr preferRelativeResize="0"/>
          <p:nvPr/>
        </p:nvPicPr>
        <p:blipFill rotWithShape="1">
          <a:blip r:embed="rId3">
            <a:alphaModFix/>
          </a:blip>
          <a:srcRect b="0" l="0" r="0" t="0"/>
          <a:stretch/>
        </p:blipFill>
        <p:spPr>
          <a:xfrm>
            <a:off x="5409035" y="2119300"/>
            <a:ext cx="445250" cy="445250"/>
          </a:xfrm>
          <a:prstGeom prst="rect">
            <a:avLst/>
          </a:prstGeom>
          <a:noFill/>
          <a:ln>
            <a:noFill/>
          </a:ln>
        </p:spPr>
      </p:pic>
      <p:pic>
        <p:nvPicPr>
          <p:cNvPr descr="Busta" id="850" name="Google Shape;850;p51"/>
          <p:cNvPicPr preferRelativeResize="0"/>
          <p:nvPr/>
        </p:nvPicPr>
        <p:blipFill rotWithShape="1">
          <a:blip r:embed="rId3">
            <a:alphaModFix/>
          </a:blip>
          <a:srcRect b="0" l="0" r="0" t="0"/>
          <a:stretch/>
        </p:blipFill>
        <p:spPr>
          <a:xfrm rot="1502958">
            <a:off x="5113089" y="2075300"/>
            <a:ext cx="445250" cy="445250"/>
          </a:xfrm>
          <a:prstGeom prst="rect">
            <a:avLst/>
          </a:prstGeom>
          <a:noFill/>
          <a:ln>
            <a:noFill/>
          </a:ln>
        </p:spPr>
      </p:pic>
      <p:pic>
        <p:nvPicPr>
          <p:cNvPr descr="Filtro" id="851" name="Google Shape;851;p51"/>
          <p:cNvPicPr preferRelativeResize="0"/>
          <p:nvPr/>
        </p:nvPicPr>
        <p:blipFill rotWithShape="1">
          <a:blip r:embed="rId4">
            <a:alphaModFix/>
          </a:blip>
          <a:srcRect b="0" l="0" r="0" t="0"/>
          <a:stretch/>
        </p:blipFill>
        <p:spPr>
          <a:xfrm>
            <a:off x="5144133" y="2486052"/>
            <a:ext cx="685800" cy="685800"/>
          </a:xfrm>
          <a:prstGeom prst="rect">
            <a:avLst/>
          </a:prstGeom>
          <a:noFill/>
          <a:ln>
            <a:noFill/>
          </a:ln>
        </p:spPr>
      </p:pic>
      <p:sp>
        <p:nvSpPr>
          <p:cNvPr id="852" name="Google Shape;852;p51"/>
          <p:cNvSpPr txBox="1"/>
          <p:nvPr/>
        </p:nvSpPr>
        <p:spPr>
          <a:xfrm>
            <a:off x="6890885" y="1389907"/>
            <a:ext cx="1217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state</a:t>
            </a:r>
            <a:endParaRPr sz="1100"/>
          </a:p>
        </p:txBody>
      </p:sp>
      <p:sp>
        <p:nvSpPr>
          <p:cNvPr id="853" name="Google Shape;853;p51"/>
          <p:cNvSpPr/>
          <p:nvPr/>
        </p:nvSpPr>
        <p:spPr>
          <a:xfrm rot="486872">
            <a:off x="633134" y="732482"/>
            <a:ext cx="312428" cy="30394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854" name="Google Shape;854;p51"/>
          <p:cNvSpPr/>
          <p:nvPr/>
        </p:nvSpPr>
        <p:spPr>
          <a:xfrm>
            <a:off x="263180" y="109178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855" name="Google Shape;855;p51"/>
          <p:cNvSpPr/>
          <p:nvPr/>
        </p:nvSpPr>
        <p:spPr>
          <a:xfrm>
            <a:off x="1024000" y="1305711"/>
            <a:ext cx="312600" cy="303900"/>
          </a:xfrm>
          <a:prstGeom prst="ellipse">
            <a:avLst/>
          </a:prstGeom>
          <a:solidFill>
            <a:schemeClr val="accent1"/>
          </a:solidFill>
          <a:ln cap="flat" cmpd="sng" w="285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856" name="Google Shape;856;p51"/>
          <p:cNvCxnSpPr>
            <a:stCxn id="853" idx="5"/>
            <a:endCxn id="855" idx="1"/>
          </p:cNvCxnSpPr>
          <p:nvPr/>
        </p:nvCxnSpPr>
        <p:spPr>
          <a:xfrm>
            <a:off x="883534" y="1006430"/>
            <a:ext cx="186300" cy="34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57" name="Google Shape;857;p51"/>
          <p:cNvCxnSpPr>
            <a:stCxn id="854" idx="6"/>
            <a:endCxn id="855" idx="2"/>
          </p:cNvCxnSpPr>
          <p:nvPr/>
        </p:nvCxnSpPr>
        <p:spPr>
          <a:xfrm>
            <a:off x="575780" y="1243734"/>
            <a:ext cx="448200" cy="213900"/>
          </a:xfrm>
          <a:prstGeom prst="straightConnector1">
            <a:avLst/>
          </a:prstGeom>
          <a:noFill/>
          <a:ln cap="flat" cmpd="sng" w="9525">
            <a:solidFill>
              <a:schemeClr val="accent1"/>
            </a:solidFill>
            <a:prstDash val="solid"/>
            <a:miter lim="800000"/>
            <a:headEnd len="sm" w="sm" type="none"/>
            <a:tailEnd len="med" w="med" type="triangle"/>
          </a:ln>
        </p:spPr>
      </p:cxnSp>
      <p:sp>
        <p:nvSpPr>
          <p:cNvPr id="858" name="Google Shape;858;p51"/>
          <p:cNvSpPr txBox="1"/>
          <p:nvPr/>
        </p:nvSpPr>
        <p:spPr>
          <a:xfrm>
            <a:off x="431277" y="3283657"/>
            <a:ext cx="17958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neighbor states</a:t>
            </a:r>
            <a:endParaRPr sz="1100"/>
          </a:p>
        </p:txBody>
      </p:sp>
      <p:sp>
        <p:nvSpPr>
          <p:cNvPr id="859" name="Google Shape;859;p51"/>
          <p:cNvSpPr/>
          <p:nvPr/>
        </p:nvSpPr>
        <p:spPr>
          <a:xfrm>
            <a:off x="7317725" y="745536"/>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grpSp>
        <p:nvGrpSpPr>
          <p:cNvPr id="860" name="Google Shape;860;p51"/>
          <p:cNvGrpSpPr/>
          <p:nvPr/>
        </p:nvGrpSpPr>
        <p:grpSpPr>
          <a:xfrm>
            <a:off x="7015754" y="1119016"/>
            <a:ext cx="916425" cy="301050"/>
            <a:chOff x="4013876" y="2370377"/>
            <a:chExt cx="1221900" cy="401400"/>
          </a:xfrm>
        </p:grpSpPr>
        <p:grpSp>
          <p:nvGrpSpPr>
            <p:cNvPr id="861" name="Google Shape;861;p51"/>
            <p:cNvGrpSpPr/>
            <p:nvPr/>
          </p:nvGrpSpPr>
          <p:grpSpPr>
            <a:xfrm>
              <a:off x="4142781" y="2458811"/>
              <a:ext cx="982362" cy="201000"/>
              <a:chOff x="4142781" y="2458811"/>
              <a:chExt cx="982362" cy="201000"/>
            </a:xfrm>
          </p:grpSpPr>
          <p:sp>
            <p:nvSpPr>
              <p:cNvPr id="862" name="Google Shape;862;p51"/>
              <p:cNvSpPr/>
              <p:nvPr/>
            </p:nvSpPr>
            <p:spPr>
              <a:xfrm flipH="1">
                <a:off x="4142781"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3" name="Google Shape;863;p51"/>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4" name="Google Shape;864;p51"/>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5" name="Google Shape;865;p51"/>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66" name="Google Shape;866;p51"/>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67" name="Google Shape;867;p51"/>
          <p:cNvSpPr txBox="1"/>
          <p:nvPr/>
        </p:nvSpPr>
        <p:spPr>
          <a:xfrm>
            <a:off x="7831091" y="1130404"/>
            <a:ext cx="6219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h</a:t>
            </a:r>
            <a:r>
              <a:rPr baseline="30000" lang="it" sz="1400">
                <a:solidFill>
                  <a:schemeClr val="dk1"/>
                </a:solidFill>
                <a:latin typeface="Calibri"/>
                <a:ea typeface="Calibri"/>
                <a:cs typeface="Calibri"/>
                <a:sym typeface="Calibri"/>
              </a:rPr>
              <a:t>t-1</a:t>
            </a:r>
            <a:endParaRPr sz="1400">
              <a:solidFill>
                <a:schemeClr val="dk1"/>
              </a:solidFill>
              <a:latin typeface="Calibri"/>
              <a:ea typeface="Calibri"/>
              <a:cs typeface="Calibri"/>
              <a:sym typeface="Calibri"/>
            </a:endParaRPr>
          </a:p>
        </p:txBody>
      </p:sp>
      <p:sp>
        <p:nvSpPr>
          <p:cNvPr id="868" name="Google Shape;868;p51"/>
          <p:cNvSpPr txBox="1"/>
          <p:nvPr/>
        </p:nvSpPr>
        <p:spPr>
          <a:xfrm>
            <a:off x="2773133" y="3283657"/>
            <a:ext cx="17958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prepare a “message”</a:t>
            </a:r>
            <a:endParaRPr sz="1100"/>
          </a:p>
        </p:txBody>
      </p:sp>
      <p:sp>
        <p:nvSpPr>
          <p:cNvPr id="869" name="Google Shape;869;p51"/>
          <p:cNvSpPr txBox="1"/>
          <p:nvPr/>
        </p:nvSpPr>
        <p:spPr>
          <a:xfrm>
            <a:off x="4611947" y="3283657"/>
            <a:ext cx="17958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summarize messages</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2"/>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877" name="Google Shape;877;p52"/>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Unpacking Graph Neural Networks: Neural Message Passing</a:t>
            </a:r>
            <a:endParaRPr/>
          </a:p>
        </p:txBody>
      </p:sp>
      <p:grpSp>
        <p:nvGrpSpPr>
          <p:cNvPr id="878" name="Google Shape;878;p52"/>
          <p:cNvGrpSpPr/>
          <p:nvPr/>
        </p:nvGrpSpPr>
        <p:grpSpPr>
          <a:xfrm>
            <a:off x="1150309" y="2299818"/>
            <a:ext cx="916425" cy="301050"/>
            <a:chOff x="4013876" y="2370377"/>
            <a:chExt cx="1221900" cy="401400"/>
          </a:xfrm>
        </p:grpSpPr>
        <p:grpSp>
          <p:nvGrpSpPr>
            <p:cNvPr id="879" name="Google Shape;879;p52"/>
            <p:cNvGrpSpPr/>
            <p:nvPr/>
          </p:nvGrpSpPr>
          <p:grpSpPr>
            <a:xfrm>
              <a:off x="4142781" y="2458811"/>
              <a:ext cx="982362" cy="201000"/>
              <a:chOff x="4142781" y="2458811"/>
              <a:chExt cx="982362" cy="201000"/>
            </a:xfrm>
          </p:grpSpPr>
          <p:sp>
            <p:nvSpPr>
              <p:cNvPr id="880" name="Google Shape;880;p52"/>
              <p:cNvSpPr/>
              <p:nvPr/>
            </p:nvSpPr>
            <p:spPr>
              <a:xfrm flipH="1">
                <a:off x="4142781" y="2458811"/>
                <a:ext cx="208200" cy="201000"/>
              </a:xfrm>
              <a:prstGeom prst="roundRect">
                <a:avLst>
                  <a:gd fmla="val 16667" name="adj"/>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1" name="Google Shape;881;p52"/>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2" name="Google Shape;882;p52"/>
              <p:cNvSpPr/>
              <p:nvPr/>
            </p:nvSpPr>
            <p:spPr>
              <a:xfrm flipH="1">
                <a:off x="4658889" y="2458811"/>
                <a:ext cx="208200" cy="201000"/>
              </a:xfrm>
              <a:prstGeom prst="roundRect">
                <a:avLst>
                  <a:gd fmla="val 16667" name="adj"/>
                </a:avLst>
              </a:prstGeom>
              <a:solidFill>
                <a:srgbClr val="385623"/>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3" name="Google Shape;883;p52"/>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84" name="Google Shape;884;p52"/>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85" name="Google Shape;885;p52"/>
          <p:cNvGrpSpPr/>
          <p:nvPr/>
        </p:nvGrpSpPr>
        <p:grpSpPr>
          <a:xfrm>
            <a:off x="1150309" y="2818564"/>
            <a:ext cx="916425" cy="301050"/>
            <a:chOff x="4013876" y="2370377"/>
            <a:chExt cx="1221900" cy="401400"/>
          </a:xfrm>
        </p:grpSpPr>
        <p:grpSp>
          <p:nvGrpSpPr>
            <p:cNvPr id="886" name="Google Shape;886;p52"/>
            <p:cNvGrpSpPr/>
            <p:nvPr/>
          </p:nvGrpSpPr>
          <p:grpSpPr>
            <a:xfrm>
              <a:off x="4142781" y="2458811"/>
              <a:ext cx="982362" cy="201000"/>
              <a:chOff x="4142781" y="2458811"/>
              <a:chExt cx="982362" cy="201000"/>
            </a:xfrm>
          </p:grpSpPr>
          <p:sp>
            <p:nvSpPr>
              <p:cNvPr id="887" name="Google Shape;887;p52"/>
              <p:cNvSpPr/>
              <p:nvPr/>
            </p:nvSpPr>
            <p:spPr>
              <a:xfrm flipH="1">
                <a:off x="4142781" y="2458811"/>
                <a:ext cx="208200" cy="201000"/>
              </a:xfrm>
              <a:prstGeom prst="roundRect">
                <a:avLst>
                  <a:gd fmla="val 16667" name="adj"/>
                </a:avLst>
              </a:prstGeom>
              <a:solidFill>
                <a:srgbClr val="F7CAA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8" name="Google Shape;888;p52"/>
              <p:cNvSpPr/>
              <p:nvPr/>
            </p:nvSpPr>
            <p:spPr>
              <a:xfrm flipH="1">
                <a:off x="4400835"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9" name="Google Shape;889;p52"/>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0" name="Google Shape;890;p52"/>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91" name="Google Shape;891;p52"/>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92" name="Google Shape;892;p52"/>
          <p:cNvSpPr/>
          <p:nvPr/>
        </p:nvSpPr>
        <p:spPr>
          <a:xfrm>
            <a:off x="633150" y="2289550"/>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893" name="Google Shape;893;p52"/>
          <p:cNvSpPr/>
          <p:nvPr/>
        </p:nvSpPr>
        <p:spPr>
          <a:xfrm>
            <a:off x="633150" y="281856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894" name="Google Shape;894;p52"/>
          <p:cNvSpPr/>
          <p:nvPr/>
        </p:nvSpPr>
        <p:spPr>
          <a:xfrm>
            <a:off x="3853982" y="2281037"/>
            <a:ext cx="333600" cy="31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895" name="Google Shape;895;p52"/>
          <p:cNvSpPr/>
          <p:nvPr/>
        </p:nvSpPr>
        <p:spPr>
          <a:xfrm>
            <a:off x="3853982" y="2788615"/>
            <a:ext cx="333600" cy="31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896" name="Google Shape;896;p52"/>
          <p:cNvSpPr txBox="1"/>
          <p:nvPr/>
        </p:nvSpPr>
        <p:spPr>
          <a:xfrm>
            <a:off x="3671036" y="2303150"/>
            <a:ext cx="7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f(         )</a:t>
            </a:r>
            <a:endParaRPr sz="1100"/>
          </a:p>
        </p:txBody>
      </p:sp>
      <p:sp>
        <p:nvSpPr>
          <p:cNvPr id="897" name="Google Shape;897;p52"/>
          <p:cNvSpPr txBox="1"/>
          <p:nvPr/>
        </p:nvSpPr>
        <p:spPr>
          <a:xfrm>
            <a:off x="3671036" y="2803951"/>
            <a:ext cx="7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f(         )</a:t>
            </a:r>
            <a:endParaRPr sz="1100"/>
          </a:p>
        </p:txBody>
      </p:sp>
      <p:pic>
        <p:nvPicPr>
          <p:cNvPr descr="Busta" id="898" name="Google Shape;898;p52"/>
          <p:cNvPicPr preferRelativeResize="0"/>
          <p:nvPr/>
        </p:nvPicPr>
        <p:blipFill rotWithShape="1">
          <a:blip r:embed="rId3">
            <a:alphaModFix/>
          </a:blip>
          <a:srcRect b="0" l="0" r="0" t="0"/>
          <a:stretch/>
        </p:blipFill>
        <p:spPr>
          <a:xfrm>
            <a:off x="3079784" y="2250188"/>
            <a:ext cx="445250" cy="445250"/>
          </a:xfrm>
          <a:prstGeom prst="rect">
            <a:avLst/>
          </a:prstGeom>
          <a:noFill/>
          <a:ln>
            <a:noFill/>
          </a:ln>
        </p:spPr>
      </p:pic>
      <p:pic>
        <p:nvPicPr>
          <p:cNvPr descr="Busta" id="899" name="Google Shape;899;p52"/>
          <p:cNvPicPr preferRelativeResize="0"/>
          <p:nvPr/>
        </p:nvPicPr>
        <p:blipFill rotWithShape="1">
          <a:blip r:embed="rId3">
            <a:alphaModFix/>
          </a:blip>
          <a:srcRect b="0" l="0" r="0" t="0"/>
          <a:stretch/>
        </p:blipFill>
        <p:spPr>
          <a:xfrm>
            <a:off x="3079784" y="2726602"/>
            <a:ext cx="445250" cy="445250"/>
          </a:xfrm>
          <a:prstGeom prst="rect">
            <a:avLst/>
          </a:prstGeom>
          <a:noFill/>
          <a:ln>
            <a:noFill/>
          </a:ln>
        </p:spPr>
      </p:pic>
      <p:pic>
        <p:nvPicPr>
          <p:cNvPr descr="Busta" id="900" name="Google Shape;900;p52"/>
          <p:cNvPicPr preferRelativeResize="0"/>
          <p:nvPr/>
        </p:nvPicPr>
        <p:blipFill rotWithShape="1">
          <a:blip r:embed="rId3">
            <a:alphaModFix/>
          </a:blip>
          <a:srcRect b="0" l="0" r="0" t="0"/>
          <a:stretch/>
        </p:blipFill>
        <p:spPr>
          <a:xfrm>
            <a:off x="5409035" y="2119300"/>
            <a:ext cx="445250" cy="445250"/>
          </a:xfrm>
          <a:prstGeom prst="rect">
            <a:avLst/>
          </a:prstGeom>
          <a:noFill/>
          <a:ln>
            <a:noFill/>
          </a:ln>
        </p:spPr>
      </p:pic>
      <p:pic>
        <p:nvPicPr>
          <p:cNvPr descr="Busta" id="901" name="Google Shape;901;p52"/>
          <p:cNvPicPr preferRelativeResize="0"/>
          <p:nvPr/>
        </p:nvPicPr>
        <p:blipFill rotWithShape="1">
          <a:blip r:embed="rId3">
            <a:alphaModFix/>
          </a:blip>
          <a:srcRect b="0" l="0" r="0" t="0"/>
          <a:stretch/>
        </p:blipFill>
        <p:spPr>
          <a:xfrm rot="1502958">
            <a:off x="5113089" y="2075300"/>
            <a:ext cx="445250" cy="445250"/>
          </a:xfrm>
          <a:prstGeom prst="rect">
            <a:avLst/>
          </a:prstGeom>
          <a:noFill/>
          <a:ln>
            <a:noFill/>
          </a:ln>
        </p:spPr>
      </p:pic>
      <p:pic>
        <p:nvPicPr>
          <p:cNvPr descr="Filtro" id="902" name="Google Shape;902;p52"/>
          <p:cNvPicPr preferRelativeResize="0"/>
          <p:nvPr/>
        </p:nvPicPr>
        <p:blipFill rotWithShape="1">
          <a:blip r:embed="rId4">
            <a:alphaModFix/>
          </a:blip>
          <a:srcRect b="0" l="0" r="0" t="0"/>
          <a:stretch/>
        </p:blipFill>
        <p:spPr>
          <a:xfrm>
            <a:off x="5144133" y="2486052"/>
            <a:ext cx="685800" cy="685800"/>
          </a:xfrm>
          <a:prstGeom prst="rect">
            <a:avLst/>
          </a:prstGeom>
          <a:noFill/>
          <a:ln>
            <a:noFill/>
          </a:ln>
        </p:spPr>
      </p:pic>
      <p:sp>
        <p:nvSpPr>
          <p:cNvPr id="903" name="Google Shape;903;p52"/>
          <p:cNvSpPr txBox="1"/>
          <p:nvPr/>
        </p:nvSpPr>
        <p:spPr>
          <a:xfrm>
            <a:off x="6890885" y="1389907"/>
            <a:ext cx="1217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state</a:t>
            </a:r>
            <a:endParaRPr sz="1100"/>
          </a:p>
        </p:txBody>
      </p:sp>
      <p:sp>
        <p:nvSpPr>
          <p:cNvPr id="904" name="Google Shape;904;p52"/>
          <p:cNvSpPr/>
          <p:nvPr/>
        </p:nvSpPr>
        <p:spPr>
          <a:xfrm rot="486872">
            <a:off x="633134" y="732482"/>
            <a:ext cx="312428" cy="30394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905" name="Google Shape;905;p52"/>
          <p:cNvSpPr/>
          <p:nvPr/>
        </p:nvSpPr>
        <p:spPr>
          <a:xfrm>
            <a:off x="263180" y="109178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906" name="Google Shape;906;p52"/>
          <p:cNvSpPr/>
          <p:nvPr/>
        </p:nvSpPr>
        <p:spPr>
          <a:xfrm>
            <a:off x="1024000" y="1305711"/>
            <a:ext cx="312600" cy="303900"/>
          </a:xfrm>
          <a:prstGeom prst="ellipse">
            <a:avLst/>
          </a:prstGeom>
          <a:solidFill>
            <a:schemeClr val="accent1"/>
          </a:solidFill>
          <a:ln cap="flat" cmpd="sng" w="285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907" name="Google Shape;907;p52"/>
          <p:cNvCxnSpPr>
            <a:stCxn id="904" idx="5"/>
            <a:endCxn id="906" idx="1"/>
          </p:cNvCxnSpPr>
          <p:nvPr/>
        </p:nvCxnSpPr>
        <p:spPr>
          <a:xfrm>
            <a:off x="883534" y="1006430"/>
            <a:ext cx="186300" cy="34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908" name="Google Shape;908;p52"/>
          <p:cNvCxnSpPr>
            <a:stCxn id="905" idx="6"/>
            <a:endCxn id="906" idx="2"/>
          </p:cNvCxnSpPr>
          <p:nvPr/>
        </p:nvCxnSpPr>
        <p:spPr>
          <a:xfrm>
            <a:off x="575780" y="1243734"/>
            <a:ext cx="448200" cy="213900"/>
          </a:xfrm>
          <a:prstGeom prst="straightConnector1">
            <a:avLst/>
          </a:prstGeom>
          <a:noFill/>
          <a:ln cap="flat" cmpd="sng" w="9525">
            <a:solidFill>
              <a:schemeClr val="accent1"/>
            </a:solidFill>
            <a:prstDash val="solid"/>
            <a:miter lim="800000"/>
            <a:headEnd len="sm" w="sm" type="none"/>
            <a:tailEnd len="med" w="med" type="triangle"/>
          </a:ln>
        </p:spPr>
      </p:cxnSp>
      <p:sp>
        <p:nvSpPr>
          <p:cNvPr id="909" name="Google Shape;909;p52"/>
          <p:cNvSpPr txBox="1"/>
          <p:nvPr/>
        </p:nvSpPr>
        <p:spPr>
          <a:xfrm>
            <a:off x="431277" y="3283657"/>
            <a:ext cx="17958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neighbor states</a:t>
            </a:r>
            <a:endParaRPr sz="1100"/>
          </a:p>
        </p:txBody>
      </p:sp>
      <p:sp>
        <p:nvSpPr>
          <p:cNvPr id="910" name="Google Shape;910;p52"/>
          <p:cNvSpPr/>
          <p:nvPr/>
        </p:nvSpPr>
        <p:spPr>
          <a:xfrm>
            <a:off x="7317725" y="745536"/>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grpSp>
        <p:nvGrpSpPr>
          <p:cNvPr id="911" name="Google Shape;911;p52"/>
          <p:cNvGrpSpPr/>
          <p:nvPr/>
        </p:nvGrpSpPr>
        <p:grpSpPr>
          <a:xfrm>
            <a:off x="7015754" y="1119016"/>
            <a:ext cx="916425" cy="301050"/>
            <a:chOff x="4013876" y="2370377"/>
            <a:chExt cx="1221900" cy="401400"/>
          </a:xfrm>
        </p:grpSpPr>
        <p:grpSp>
          <p:nvGrpSpPr>
            <p:cNvPr id="912" name="Google Shape;912;p52"/>
            <p:cNvGrpSpPr/>
            <p:nvPr/>
          </p:nvGrpSpPr>
          <p:grpSpPr>
            <a:xfrm>
              <a:off x="4142781" y="2458811"/>
              <a:ext cx="982362" cy="201000"/>
              <a:chOff x="4142781" y="2458811"/>
              <a:chExt cx="982362" cy="201000"/>
            </a:xfrm>
          </p:grpSpPr>
          <p:sp>
            <p:nvSpPr>
              <p:cNvPr id="913" name="Google Shape;913;p52"/>
              <p:cNvSpPr/>
              <p:nvPr/>
            </p:nvSpPr>
            <p:spPr>
              <a:xfrm flipH="1">
                <a:off x="4142781"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4" name="Google Shape;914;p52"/>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5" name="Google Shape;915;p52"/>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6" name="Google Shape;916;p52"/>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917" name="Google Shape;917;p52"/>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18" name="Google Shape;918;p52"/>
          <p:cNvSpPr txBox="1"/>
          <p:nvPr/>
        </p:nvSpPr>
        <p:spPr>
          <a:xfrm>
            <a:off x="7831091" y="1130404"/>
            <a:ext cx="6219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h</a:t>
            </a:r>
            <a:r>
              <a:rPr baseline="30000" lang="it" sz="1400">
                <a:solidFill>
                  <a:schemeClr val="dk1"/>
                </a:solidFill>
                <a:latin typeface="Calibri"/>
                <a:ea typeface="Calibri"/>
                <a:cs typeface="Calibri"/>
                <a:sym typeface="Calibri"/>
              </a:rPr>
              <a:t>t-1</a:t>
            </a:r>
            <a:endParaRPr sz="1400">
              <a:solidFill>
                <a:schemeClr val="dk1"/>
              </a:solidFill>
              <a:latin typeface="Calibri"/>
              <a:ea typeface="Calibri"/>
              <a:cs typeface="Calibri"/>
              <a:sym typeface="Calibri"/>
            </a:endParaRPr>
          </a:p>
        </p:txBody>
      </p:sp>
      <p:sp>
        <p:nvSpPr>
          <p:cNvPr id="919" name="Google Shape;919;p52"/>
          <p:cNvSpPr txBox="1"/>
          <p:nvPr/>
        </p:nvSpPr>
        <p:spPr>
          <a:xfrm>
            <a:off x="2773133" y="3283657"/>
            <a:ext cx="17958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prepare a “message”</a:t>
            </a:r>
            <a:endParaRPr sz="1100"/>
          </a:p>
        </p:txBody>
      </p:sp>
      <p:sp>
        <p:nvSpPr>
          <p:cNvPr id="920" name="Google Shape;920;p52"/>
          <p:cNvSpPr txBox="1"/>
          <p:nvPr/>
        </p:nvSpPr>
        <p:spPr>
          <a:xfrm>
            <a:off x="4611947" y="3283657"/>
            <a:ext cx="17958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summarize messages</a:t>
            </a:r>
            <a:endParaRPr sz="1100"/>
          </a:p>
        </p:txBody>
      </p:sp>
      <p:pic>
        <p:nvPicPr>
          <p:cNvPr descr="Ingranaggi" id="921" name="Google Shape;921;p52"/>
          <p:cNvPicPr preferRelativeResize="0"/>
          <p:nvPr/>
        </p:nvPicPr>
        <p:blipFill rotWithShape="1">
          <a:blip r:embed="rId5">
            <a:alphaModFix/>
          </a:blip>
          <a:srcRect b="0" l="0" r="0" t="0"/>
          <a:stretch/>
        </p:blipFill>
        <p:spPr>
          <a:xfrm>
            <a:off x="7166940" y="2493506"/>
            <a:ext cx="685800" cy="685800"/>
          </a:xfrm>
          <a:prstGeom prst="rect">
            <a:avLst/>
          </a:prstGeom>
          <a:noFill/>
          <a:ln>
            <a:noFill/>
          </a:ln>
        </p:spPr>
      </p:pic>
      <p:sp>
        <p:nvSpPr>
          <p:cNvPr id="922" name="Google Shape;922;p52"/>
          <p:cNvSpPr/>
          <p:nvPr/>
        </p:nvSpPr>
        <p:spPr>
          <a:xfrm>
            <a:off x="7051611" y="2337526"/>
            <a:ext cx="916500" cy="9759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923" name="Google Shape;923;p52"/>
          <p:cNvSpPr txBox="1"/>
          <p:nvPr/>
        </p:nvSpPr>
        <p:spPr>
          <a:xfrm>
            <a:off x="6926742" y="4262075"/>
            <a:ext cx="1217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state</a:t>
            </a:r>
            <a:endParaRPr sz="1100"/>
          </a:p>
        </p:txBody>
      </p:sp>
      <p:sp>
        <p:nvSpPr>
          <p:cNvPr id="924" name="Google Shape;924;p52"/>
          <p:cNvSpPr/>
          <p:nvPr/>
        </p:nvSpPr>
        <p:spPr>
          <a:xfrm>
            <a:off x="7353582" y="361770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grpSp>
        <p:nvGrpSpPr>
          <p:cNvPr id="925" name="Google Shape;925;p52"/>
          <p:cNvGrpSpPr/>
          <p:nvPr/>
        </p:nvGrpSpPr>
        <p:grpSpPr>
          <a:xfrm>
            <a:off x="7051611" y="3991184"/>
            <a:ext cx="916425" cy="301050"/>
            <a:chOff x="4013876" y="2370377"/>
            <a:chExt cx="1221900" cy="401400"/>
          </a:xfrm>
        </p:grpSpPr>
        <p:grpSp>
          <p:nvGrpSpPr>
            <p:cNvPr id="926" name="Google Shape;926;p52"/>
            <p:cNvGrpSpPr/>
            <p:nvPr/>
          </p:nvGrpSpPr>
          <p:grpSpPr>
            <a:xfrm>
              <a:off x="4142781" y="2458811"/>
              <a:ext cx="982362" cy="201000"/>
              <a:chOff x="4142781" y="2458811"/>
              <a:chExt cx="982362" cy="201000"/>
            </a:xfrm>
          </p:grpSpPr>
          <p:sp>
            <p:nvSpPr>
              <p:cNvPr id="927" name="Google Shape;927;p52"/>
              <p:cNvSpPr/>
              <p:nvPr/>
            </p:nvSpPr>
            <p:spPr>
              <a:xfrm flipH="1">
                <a:off x="4142781"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8" name="Google Shape;928;p52"/>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9" name="Google Shape;929;p52"/>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0" name="Google Shape;930;p52"/>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931" name="Google Shape;931;p52"/>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32" name="Google Shape;932;p52"/>
          <p:cNvSpPr txBox="1"/>
          <p:nvPr/>
        </p:nvSpPr>
        <p:spPr>
          <a:xfrm>
            <a:off x="7866948" y="4002573"/>
            <a:ext cx="6219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h</a:t>
            </a:r>
            <a:r>
              <a:rPr baseline="30000" lang="it" sz="1400">
                <a:solidFill>
                  <a:schemeClr val="dk1"/>
                </a:solidFill>
                <a:latin typeface="Calibri"/>
                <a:ea typeface="Calibri"/>
                <a:cs typeface="Calibri"/>
                <a:sym typeface="Calibri"/>
              </a:rPr>
              <a:t>t</a:t>
            </a:r>
            <a:endParaRPr sz="1400">
              <a:solidFill>
                <a:schemeClr val="dk1"/>
              </a:solidFill>
              <a:latin typeface="Calibri"/>
              <a:ea typeface="Calibri"/>
              <a:cs typeface="Calibri"/>
              <a:sym typeface="Calibri"/>
            </a:endParaRPr>
          </a:p>
        </p:txBody>
      </p:sp>
      <p:cxnSp>
        <p:nvCxnSpPr>
          <p:cNvPr id="933" name="Google Shape;933;p52"/>
          <p:cNvCxnSpPr>
            <a:stCxn id="917" idx="1"/>
            <a:endCxn id="922" idx="1"/>
          </p:cNvCxnSpPr>
          <p:nvPr/>
        </p:nvCxnSpPr>
        <p:spPr>
          <a:xfrm>
            <a:off x="7015754" y="1269541"/>
            <a:ext cx="36000" cy="1555800"/>
          </a:xfrm>
          <a:prstGeom prst="curvedConnector3">
            <a:avLst>
              <a:gd fmla="val -1388331" name="adj1"/>
            </a:avLst>
          </a:prstGeom>
          <a:noFill/>
          <a:ln cap="flat" cmpd="sng" w="9525">
            <a:solidFill>
              <a:schemeClr val="accent1"/>
            </a:solidFill>
            <a:prstDash val="solid"/>
            <a:miter lim="800000"/>
            <a:headEnd len="sm" w="sm" type="none"/>
            <a:tailEnd len="med" w="med" type="triangle"/>
          </a:ln>
        </p:spPr>
      </p:cxnSp>
      <p:cxnSp>
        <p:nvCxnSpPr>
          <p:cNvPr id="934" name="Google Shape;934;p52"/>
          <p:cNvCxnSpPr>
            <a:stCxn id="922" idx="3"/>
            <a:endCxn id="932" idx="3"/>
          </p:cNvCxnSpPr>
          <p:nvPr/>
        </p:nvCxnSpPr>
        <p:spPr>
          <a:xfrm>
            <a:off x="7968111" y="2825476"/>
            <a:ext cx="520800" cy="1319400"/>
          </a:xfrm>
          <a:prstGeom prst="curvedConnector3">
            <a:avLst>
              <a:gd fmla="val 145711" name="adj1"/>
            </a:avLst>
          </a:prstGeom>
          <a:noFill/>
          <a:ln cap="flat" cmpd="sng" w="9525">
            <a:solidFill>
              <a:schemeClr val="accent1"/>
            </a:solidFill>
            <a:prstDash val="solid"/>
            <a:miter lim="800000"/>
            <a:headEnd len="sm" w="sm" type="none"/>
            <a:tailEnd len="med" w="med" type="triangle"/>
          </a:ln>
        </p:spPr>
      </p:cxnSp>
      <p:cxnSp>
        <p:nvCxnSpPr>
          <p:cNvPr id="935" name="Google Shape;935;p52"/>
          <p:cNvCxnSpPr>
            <a:stCxn id="902" idx="3"/>
            <a:endCxn id="922" idx="1"/>
          </p:cNvCxnSpPr>
          <p:nvPr/>
        </p:nvCxnSpPr>
        <p:spPr>
          <a:xfrm flipH="1" rot="10800000">
            <a:off x="5829933" y="2825352"/>
            <a:ext cx="1221600" cy="360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Machine Learning (basics)</a:t>
            </a:r>
            <a:endParaRPr/>
          </a:p>
        </p:txBody>
      </p:sp>
      <p:pic>
        <p:nvPicPr>
          <p:cNvPr id="91" name="Google Shape;91;p17"/>
          <p:cNvPicPr preferRelativeResize="0"/>
          <p:nvPr/>
        </p:nvPicPr>
        <p:blipFill rotWithShape="1">
          <a:blip r:embed="rId3">
            <a:alphaModFix/>
          </a:blip>
          <a:srcRect b="0" l="0" r="0" t="25272"/>
          <a:stretch/>
        </p:blipFill>
        <p:spPr>
          <a:xfrm>
            <a:off x="1802713" y="866600"/>
            <a:ext cx="5538573" cy="41389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53"/>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943" name="Google Shape;943;p53"/>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Unpacking Graph Neural Networks: Neural Message Passing</a:t>
            </a:r>
            <a:endParaRPr/>
          </a:p>
        </p:txBody>
      </p:sp>
      <p:grpSp>
        <p:nvGrpSpPr>
          <p:cNvPr id="944" name="Google Shape;944;p53"/>
          <p:cNvGrpSpPr/>
          <p:nvPr/>
        </p:nvGrpSpPr>
        <p:grpSpPr>
          <a:xfrm>
            <a:off x="1150309" y="2299818"/>
            <a:ext cx="916425" cy="301050"/>
            <a:chOff x="4013876" y="2370377"/>
            <a:chExt cx="1221900" cy="401400"/>
          </a:xfrm>
        </p:grpSpPr>
        <p:grpSp>
          <p:nvGrpSpPr>
            <p:cNvPr id="945" name="Google Shape;945;p53"/>
            <p:cNvGrpSpPr/>
            <p:nvPr/>
          </p:nvGrpSpPr>
          <p:grpSpPr>
            <a:xfrm>
              <a:off x="4142781" y="2458811"/>
              <a:ext cx="982362" cy="201000"/>
              <a:chOff x="4142781" y="2458811"/>
              <a:chExt cx="982362" cy="201000"/>
            </a:xfrm>
          </p:grpSpPr>
          <p:sp>
            <p:nvSpPr>
              <p:cNvPr id="946" name="Google Shape;946;p53"/>
              <p:cNvSpPr/>
              <p:nvPr/>
            </p:nvSpPr>
            <p:spPr>
              <a:xfrm flipH="1">
                <a:off x="4142781" y="2458811"/>
                <a:ext cx="208200" cy="201000"/>
              </a:xfrm>
              <a:prstGeom prst="roundRect">
                <a:avLst>
                  <a:gd fmla="val 16667" name="adj"/>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7" name="Google Shape;947;p53"/>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8" name="Google Shape;948;p53"/>
              <p:cNvSpPr/>
              <p:nvPr/>
            </p:nvSpPr>
            <p:spPr>
              <a:xfrm flipH="1">
                <a:off x="4658889" y="2458811"/>
                <a:ext cx="208200" cy="201000"/>
              </a:xfrm>
              <a:prstGeom prst="roundRect">
                <a:avLst>
                  <a:gd fmla="val 16667" name="adj"/>
                </a:avLst>
              </a:prstGeom>
              <a:solidFill>
                <a:srgbClr val="385623"/>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9" name="Google Shape;949;p53"/>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950" name="Google Shape;950;p53"/>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51" name="Google Shape;951;p53"/>
          <p:cNvGrpSpPr/>
          <p:nvPr/>
        </p:nvGrpSpPr>
        <p:grpSpPr>
          <a:xfrm>
            <a:off x="1150309" y="2818564"/>
            <a:ext cx="916425" cy="301050"/>
            <a:chOff x="4013876" y="2370377"/>
            <a:chExt cx="1221900" cy="401400"/>
          </a:xfrm>
        </p:grpSpPr>
        <p:grpSp>
          <p:nvGrpSpPr>
            <p:cNvPr id="952" name="Google Shape;952;p53"/>
            <p:cNvGrpSpPr/>
            <p:nvPr/>
          </p:nvGrpSpPr>
          <p:grpSpPr>
            <a:xfrm>
              <a:off x="4142781" y="2458811"/>
              <a:ext cx="982362" cy="201000"/>
              <a:chOff x="4142781" y="2458811"/>
              <a:chExt cx="982362" cy="201000"/>
            </a:xfrm>
          </p:grpSpPr>
          <p:sp>
            <p:nvSpPr>
              <p:cNvPr id="953" name="Google Shape;953;p53"/>
              <p:cNvSpPr/>
              <p:nvPr/>
            </p:nvSpPr>
            <p:spPr>
              <a:xfrm flipH="1">
                <a:off x="4142781" y="2458811"/>
                <a:ext cx="208200" cy="201000"/>
              </a:xfrm>
              <a:prstGeom prst="roundRect">
                <a:avLst>
                  <a:gd fmla="val 16667" name="adj"/>
                </a:avLst>
              </a:prstGeom>
              <a:solidFill>
                <a:srgbClr val="F7CAA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4" name="Google Shape;954;p53"/>
              <p:cNvSpPr/>
              <p:nvPr/>
            </p:nvSpPr>
            <p:spPr>
              <a:xfrm flipH="1">
                <a:off x="4400835"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5" name="Google Shape;955;p53"/>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6" name="Google Shape;956;p53"/>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957" name="Google Shape;957;p53"/>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58" name="Google Shape;958;p53"/>
          <p:cNvSpPr/>
          <p:nvPr/>
        </p:nvSpPr>
        <p:spPr>
          <a:xfrm>
            <a:off x="633150" y="2289550"/>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959" name="Google Shape;959;p53"/>
          <p:cNvSpPr/>
          <p:nvPr/>
        </p:nvSpPr>
        <p:spPr>
          <a:xfrm>
            <a:off x="633150" y="281856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960" name="Google Shape;960;p53"/>
          <p:cNvSpPr/>
          <p:nvPr/>
        </p:nvSpPr>
        <p:spPr>
          <a:xfrm>
            <a:off x="3853982" y="2281037"/>
            <a:ext cx="333600" cy="31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961" name="Google Shape;961;p53"/>
          <p:cNvSpPr/>
          <p:nvPr/>
        </p:nvSpPr>
        <p:spPr>
          <a:xfrm>
            <a:off x="3853982" y="2788615"/>
            <a:ext cx="333600" cy="3147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962" name="Google Shape;962;p53"/>
          <p:cNvSpPr txBox="1"/>
          <p:nvPr/>
        </p:nvSpPr>
        <p:spPr>
          <a:xfrm>
            <a:off x="3671036" y="2303150"/>
            <a:ext cx="7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f(         )</a:t>
            </a:r>
            <a:endParaRPr sz="1100"/>
          </a:p>
        </p:txBody>
      </p:sp>
      <p:sp>
        <p:nvSpPr>
          <p:cNvPr id="963" name="Google Shape;963;p53"/>
          <p:cNvSpPr txBox="1"/>
          <p:nvPr/>
        </p:nvSpPr>
        <p:spPr>
          <a:xfrm>
            <a:off x="3671036" y="2803951"/>
            <a:ext cx="725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f(         )</a:t>
            </a:r>
            <a:endParaRPr sz="1100"/>
          </a:p>
        </p:txBody>
      </p:sp>
      <p:pic>
        <p:nvPicPr>
          <p:cNvPr descr="Busta" id="964" name="Google Shape;964;p53"/>
          <p:cNvPicPr preferRelativeResize="0"/>
          <p:nvPr/>
        </p:nvPicPr>
        <p:blipFill rotWithShape="1">
          <a:blip r:embed="rId3">
            <a:alphaModFix/>
          </a:blip>
          <a:srcRect b="0" l="0" r="0" t="0"/>
          <a:stretch/>
        </p:blipFill>
        <p:spPr>
          <a:xfrm>
            <a:off x="3079784" y="2250188"/>
            <a:ext cx="445250" cy="445250"/>
          </a:xfrm>
          <a:prstGeom prst="rect">
            <a:avLst/>
          </a:prstGeom>
          <a:noFill/>
          <a:ln>
            <a:noFill/>
          </a:ln>
        </p:spPr>
      </p:pic>
      <p:pic>
        <p:nvPicPr>
          <p:cNvPr descr="Busta" id="965" name="Google Shape;965;p53"/>
          <p:cNvPicPr preferRelativeResize="0"/>
          <p:nvPr/>
        </p:nvPicPr>
        <p:blipFill rotWithShape="1">
          <a:blip r:embed="rId3">
            <a:alphaModFix/>
          </a:blip>
          <a:srcRect b="0" l="0" r="0" t="0"/>
          <a:stretch/>
        </p:blipFill>
        <p:spPr>
          <a:xfrm>
            <a:off x="3079784" y="2726602"/>
            <a:ext cx="445250" cy="445250"/>
          </a:xfrm>
          <a:prstGeom prst="rect">
            <a:avLst/>
          </a:prstGeom>
          <a:noFill/>
          <a:ln>
            <a:noFill/>
          </a:ln>
        </p:spPr>
      </p:pic>
      <p:pic>
        <p:nvPicPr>
          <p:cNvPr descr="Busta" id="966" name="Google Shape;966;p53"/>
          <p:cNvPicPr preferRelativeResize="0"/>
          <p:nvPr/>
        </p:nvPicPr>
        <p:blipFill rotWithShape="1">
          <a:blip r:embed="rId3">
            <a:alphaModFix/>
          </a:blip>
          <a:srcRect b="0" l="0" r="0" t="0"/>
          <a:stretch/>
        </p:blipFill>
        <p:spPr>
          <a:xfrm>
            <a:off x="5409035" y="2119300"/>
            <a:ext cx="445250" cy="445250"/>
          </a:xfrm>
          <a:prstGeom prst="rect">
            <a:avLst/>
          </a:prstGeom>
          <a:noFill/>
          <a:ln>
            <a:noFill/>
          </a:ln>
        </p:spPr>
      </p:pic>
      <p:pic>
        <p:nvPicPr>
          <p:cNvPr descr="Busta" id="967" name="Google Shape;967;p53"/>
          <p:cNvPicPr preferRelativeResize="0"/>
          <p:nvPr/>
        </p:nvPicPr>
        <p:blipFill rotWithShape="1">
          <a:blip r:embed="rId3">
            <a:alphaModFix/>
          </a:blip>
          <a:srcRect b="0" l="0" r="0" t="0"/>
          <a:stretch/>
        </p:blipFill>
        <p:spPr>
          <a:xfrm rot="1502958">
            <a:off x="5113089" y="2075300"/>
            <a:ext cx="445250" cy="445250"/>
          </a:xfrm>
          <a:prstGeom prst="rect">
            <a:avLst/>
          </a:prstGeom>
          <a:noFill/>
          <a:ln>
            <a:noFill/>
          </a:ln>
        </p:spPr>
      </p:pic>
      <p:pic>
        <p:nvPicPr>
          <p:cNvPr descr="Filtro" id="968" name="Google Shape;968;p53"/>
          <p:cNvPicPr preferRelativeResize="0"/>
          <p:nvPr/>
        </p:nvPicPr>
        <p:blipFill rotWithShape="1">
          <a:blip r:embed="rId4">
            <a:alphaModFix/>
          </a:blip>
          <a:srcRect b="0" l="0" r="0" t="0"/>
          <a:stretch/>
        </p:blipFill>
        <p:spPr>
          <a:xfrm>
            <a:off x="5144133" y="2486052"/>
            <a:ext cx="685800" cy="685800"/>
          </a:xfrm>
          <a:prstGeom prst="rect">
            <a:avLst/>
          </a:prstGeom>
          <a:noFill/>
          <a:ln>
            <a:noFill/>
          </a:ln>
        </p:spPr>
      </p:pic>
      <p:sp>
        <p:nvSpPr>
          <p:cNvPr id="969" name="Google Shape;969;p53"/>
          <p:cNvSpPr txBox="1"/>
          <p:nvPr/>
        </p:nvSpPr>
        <p:spPr>
          <a:xfrm>
            <a:off x="6890885" y="1389907"/>
            <a:ext cx="1217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state</a:t>
            </a:r>
            <a:endParaRPr sz="1100"/>
          </a:p>
        </p:txBody>
      </p:sp>
      <p:sp>
        <p:nvSpPr>
          <p:cNvPr id="970" name="Google Shape;970;p53"/>
          <p:cNvSpPr txBox="1"/>
          <p:nvPr/>
        </p:nvSpPr>
        <p:spPr>
          <a:xfrm>
            <a:off x="2658312" y="950955"/>
            <a:ext cx="2553900" cy="783300"/>
          </a:xfrm>
          <a:prstGeom prst="rect">
            <a:avLst/>
          </a:prstGeom>
          <a:blipFill rotWithShape="1">
            <a:blip r:embed="rId5">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971" name="Google Shape;971;p53"/>
          <p:cNvSpPr/>
          <p:nvPr/>
        </p:nvSpPr>
        <p:spPr>
          <a:xfrm rot="486872">
            <a:off x="633134" y="732482"/>
            <a:ext cx="312428" cy="30394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972" name="Google Shape;972;p53"/>
          <p:cNvSpPr/>
          <p:nvPr/>
        </p:nvSpPr>
        <p:spPr>
          <a:xfrm>
            <a:off x="263180" y="109178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973" name="Google Shape;973;p53"/>
          <p:cNvSpPr/>
          <p:nvPr/>
        </p:nvSpPr>
        <p:spPr>
          <a:xfrm>
            <a:off x="1024000" y="1305711"/>
            <a:ext cx="312600" cy="303900"/>
          </a:xfrm>
          <a:prstGeom prst="ellipse">
            <a:avLst/>
          </a:prstGeom>
          <a:solidFill>
            <a:schemeClr val="accent1"/>
          </a:solidFill>
          <a:ln cap="flat" cmpd="sng" w="285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974" name="Google Shape;974;p53"/>
          <p:cNvCxnSpPr>
            <a:stCxn id="971" idx="5"/>
            <a:endCxn id="973" idx="1"/>
          </p:cNvCxnSpPr>
          <p:nvPr/>
        </p:nvCxnSpPr>
        <p:spPr>
          <a:xfrm>
            <a:off x="883534" y="1006430"/>
            <a:ext cx="186300" cy="34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975" name="Google Shape;975;p53"/>
          <p:cNvCxnSpPr>
            <a:stCxn id="972" idx="6"/>
            <a:endCxn id="973" idx="2"/>
          </p:cNvCxnSpPr>
          <p:nvPr/>
        </p:nvCxnSpPr>
        <p:spPr>
          <a:xfrm>
            <a:off x="575780" y="1243734"/>
            <a:ext cx="448200" cy="213900"/>
          </a:xfrm>
          <a:prstGeom prst="straightConnector1">
            <a:avLst/>
          </a:prstGeom>
          <a:noFill/>
          <a:ln cap="flat" cmpd="sng" w="9525">
            <a:solidFill>
              <a:schemeClr val="accent1"/>
            </a:solidFill>
            <a:prstDash val="solid"/>
            <a:miter lim="800000"/>
            <a:headEnd len="sm" w="sm" type="none"/>
            <a:tailEnd len="med" w="med" type="triangle"/>
          </a:ln>
        </p:spPr>
      </p:cxnSp>
      <p:sp>
        <p:nvSpPr>
          <p:cNvPr id="976" name="Google Shape;976;p53"/>
          <p:cNvSpPr txBox="1"/>
          <p:nvPr/>
        </p:nvSpPr>
        <p:spPr>
          <a:xfrm>
            <a:off x="431277" y="3283657"/>
            <a:ext cx="17958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neighbor states</a:t>
            </a:r>
            <a:endParaRPr sz="1100"/>
          </a:p>
        </p:txBody>
      </p:sp>
      <p:sp>
        <p:nvSpPr>
          <p:cNvPr id="977" name="Google Shape;977;p53"/>
          <p:cNvSpPr/>
          <p:nvPr/>
        </p:nvSpPr>
        <p:spPr>
          <a:xfrm>
            <a:off x="7317725" y="745536"/>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grpSp>
        <p:nvGrpSpPr>
          <p:cNvPr id="978" name="Google Shape;978;p53"/>
          <p:cNvGrpSpPr/>
          <p:nvPr/>
        </p:nvGrpSpPr>
        <p:grpSpPr>
          <a:xfrm>
            <a:off x="7015754" y="1119016"/>
            <a:ext cx="916425" cy="301050"/>
            <a:chOff x="4013876" y="2370377"/>
            <a:chExt cx="1221900" cy="401400"/>
          </a:xfrm>
        </p:grpSpPr>
        <p:grpSp>
          <p:nvGrpSpPr>
            <p:cNvPr id="979" name="Google Shape;979;p53"/>
            <p:cNvGrpSpPr/>
            <p:nvPr/>
          </p:nvGrpSpPr>
          <p:grpSpPr>
            <a:xfrm>
              <a:off x="4142781" y="2458811"/>
              <a:ext cx="982362" cy="201000"/>
              <a:chOff x="4142781" y="2458811"/>
              <a:chExt cx="982362" cy="201000"/>
            </a:xfrm>
          </p:grpSpPr>
          <p:sp>
            <p:nvSpPr>
              <p:cNvPr id="980" name="Google Shape;980;p53"/>
              <p:cNvSpPr/>
              <p:nvPr/>
            </p:nvSpPr>
            <p:spPr>
              <a:xfrm flipH="1">
                <a:off x="4142781"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1" name="Google Shape;981;p53"/>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2" name="Google Shape;982;p53"/>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3" name="Google Shape;983;p53"/>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984" name="Google Shape;984;p53"/>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85" name="Google Shape;985;p53"/>
          <p:cNvSpPr txBox="1"/>
          <p:nvPr/>
        </p:nvSpPr>
        <p:spPr>
          <a:xfrm>
            <a:off x="7831091" y="1130404"/>
            <a:ext cx="6219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h</a:t>
            </a:r>
            <a:r>
              <a:rPr baseline="30000" lang="it" sz="1400">
                <a:solidFill>
                  <a:schemeClr val="dk1"/>
                </a:solidFill>
                <a:latin typeface="Calibri"/>
                <a:ea typeface="Calibri"/>
                <a:cs typeface="Calibri"/>
                <a:sym typeface="Calibri"/>
              </a:rPr>
              <a:t>t-1</a:t>
            </a:r>
            <a:endParaRPr sz="1400">
              <a:solidFill>
                <a:schemeClr val="dk1"/>
              </a:solidFill>
              <a:latin typeface="Calibri"/>
              <a:ea typeface="Calibri"/>
              <a:cs typeface="Calibri"/>
              <a:sym typeface="Calibri"/>
            </a:endParaRPr>
          </a:p>
        </p:txBody>
      </p:sp>
      <p:sp>
        <p:nvSpPr>
          <p:cNvPr id="986" name="Google Shape;986;p53"/>
          <p:cNvSpPr txBox="1"/>
          <p:nvPr/>
        </p:nvSpPr>
        <p:spPr>
          <a:xfrm>
            <a:off x="2773133" y="3283657"/>
            <a:ext cx="17958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prepare a “message”</a:t>
            </a:r>
            <a:endParaRPr sz="1100"/>
          </a:p>
        </p:txBody>
      </p:sp>
      <p:sp>
        <p:nvSpPr>
          <p:cNvPr id="987" name="Google Shape;987;p53"/>
          <p:cNvSpPr txBox="1"/>
          <p:nvPr/>
        </p:nvSpPr>
        <p:spPr>
          <a:xfrm>
            <a:off x="4611947" y="3283657"/>
            <a:ext cx="17958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summarize messages</a:t>
            </a:r>
            <a:endParaRPr sz="1100"/>
          </a:p>
        </p:txBody>
      </p:sp>
      <p:pic>
        <p:nvPicPr>
          <p:cNvPr descr="Ingranaggi" id="988" name="Google Shape;988;p53"/>
          <p:cNvPicPr preferRelativeResize="0"/>
          <p:nvPr/>
        </p:nvPicPr>
        <p:blipFill rotWithShape="1">
          <a:blip r:embed="rId6">
            <a:alphaModFix/>
          </a:blip>
          <a:srcRect b="0" l="0" r="0" t="0"/>
          <a:stretch/>
        </p:blipFill>
        <p:spPr>
          <a:xfrm>
            <a:off x="7166940" y="2493506"/>
            <a:ext cx="685800" cy="685800"/>
          </a:xfrm>
          <a:prstGeom prst="rect">
            <a:avLst/>
          </a:prstGeom>
          <a:noFill/>
          <a:ln>
            <a:noFill/>
          </a:ln>
        </p:spPr>
      </p:pic>
      <p:sp>
        <p:nvSpPr>
          <p:cNvPr id="989" name="Google Shape;989;p53"/>
          <p:cNvSpPr/>
          <p:nvPr/>
        </p:nvSpPr>
        <p:spPr>
          <a:xfrm>
            <a:off x="7051611" y="2337526"/>
            <a:ext cx="916500" cy="9759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990" name="Google Shape;990;p53"/>
          <p:cNvSpPr txBox="1"/>
          <p:nvPr/>
        </p:nvSpPr>
        <p:spPr>
          <a:xfrm>
            <a:off x="6926742" y="4262075"/>
            <a:ext cx="1217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current state</a:t>
            </a:r>
            <a:endParaRPr sz="1100"/>
          </a:p>
        </p:txBody>
      </p:sp>
      <p:sp>
        <p:nvSpPr>
          <p:cNvPr id="991" name="Google Shape;991;p53"/>
          <p:cNvSpPr/>
          <p:nvPr/>
        </p:nvSpPr>
        <p:spPr>
          <a:xfrm>
            <a:off x="7353582" y="3617704"/>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grpSp>
        <p:nvGrpSpPr>
          <p:cNvPr id="992" name="Google Shape;992;p53"/>
          <p:cNvGrpSpPr/>
          <p:nvPr/>
        </p:nvGrpSpPr>
        <p:grpSpPr>
          <a:xfrm>
            <a:off x="7051611" y="3991184"/>
            <a:ext cx="916425" cy="301050"/>
            <a:chOff x="4013876" y="2370377"/>
            <a:chExt cx="1221900" cy="401400"/>
          </a:xfrm>
        </p:grpSpPr>
        <p:grpSp>
          <p:nvGrpSpPr>
            <p:cNvPr id="993" name="Google Shape;993;p53"/>
            <p:cNvGrpSpPr/>
            <p:nvPr/>
          </p:nvGrpSpPr>
          <p:grpSpPr>
            <a:xfrm>
              <a:off x="4142781" y="2458811"/>
              <a:ext cx="982362" cy="201000"/>
              <a:chOff x="4142781" y="2458811"/>
              <a:chExt cx="982362" cy="201000"/>
            </a:xfrm>
          </p:grpSpPr>
          <p:sp>
            <p:nvSpPr>
              <p:cNvPr id="994" name="Google Shape;994;p53"/>
              <p:cNvSpPr/>
              <p:nvPr/>
            </p:nvSpPr>
            <p:spPr>
              <a:xfrm flipH="1">
                <a:off x="4142781" y="2458811"/>
                <a:ext cx="208200" cy="201000"/>
              </a:xfrm>
              <a:prstGeom prst="roundRect">
                <a:avLst>
                  <a:gd fmla="val 16667" name="adj"/>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5" name="Google Shape;995;p53"/>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6" name="Google Shape;996;p53"/>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7" name="Google Shape;997;p53"/>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998" name="Google Shape;998;p53"/>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99" name="Google Shape;999;p53"/>
          <p:cNvSpPr txBox="1"/>
          <p:nvPr/>
        </p:nvSpPr>
        <p:spPr>
          <a:xfrm>
            <a:off x="7866948" y="4002573"/>
            <a:ext cx="6219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dk1"/>
                </a:solidFill>
                <a:latin typeface="Calibri"/>
                <a:ea typeface="Calibri"/>
                <a:cs typeface="Calibri"/>
                <a:sym typeface="Calibri"/>
              </a:rPr>
              <a:t>h</a:t>
            </a:r>
            <a:r>
              <a:rPr baseline="30000" lang="it" sz="1400">
                <a:solidFill>
                  <a:schemeClr val="dk1"/>
                </a:solidFill>
                <a:latin typeface="Calibri"/>
                <a:ea typeface="Calibri"/>
                <a:cs typeface="Calibri"/>
                <a:sym typeface="Calibri"/>
              </a:rPr>
              <a:t>t</a:t>
            </a:r>
            <a:endParaRPr sz="1400">
              <a:solidFill>
                <a:schemeClr val="dk1"/>
              </a:solidFill>
              <a:latin typeface="Calibri"/>
              <a:ea typeface="Calibri"/>
              <a:cs typeface="Calibri"/>
              <a:sym typeface="Calibri"/>
            </a:endParaRPr>
          </a:p>
        </p:txBody>
      </p:sp>
      <p:cxnSp>
        <p:nvCxnSpPr>
          <p:cNvPr id="1000" name="Google Shape;1000;p53"/>
          <p:cNvCxnSpPr>
            <a:stCxn id="984" idx="1"/>
            <a:endCxn id="989" idx="1"/>
          </p:cNvCxnSpPr>
          <p:nvPr/>
        </p:nvCxnSpPr>
        <p:spPr>
          <a:xfrm>
            <a:off x="7015754" y="1269541"/>
            <a:ext cx="36000" cy="1555800"/>
          </a:xfrm>
          <a:prstGeom prst="curvedConnector3">
            <a:avLst>
              <a:gd fmla="val -1388331" name="adj1"/>
            </a:avLst>
          </a:prstGeom>
          <a:noFill/>
          <a:ln cap="flat" cmpd="sng" w="9525">
            <a:solidFill>
              <a:schemeClr val="accent1"/>
            </a:solidFill>
            <a:prstDash val="solid"/>
            <a:miter lim="800000"/>
            <a:headEnd len="sm" w="sm" type="none"/>
            <a:tailEnd len="med" w="med" type="triangle"/>
          </a:ln>
        </p:spPr>
      </p:cxnSp>
      <p:cxnSp>
        <p:nvCxnSpPr>
          <p:cNvPr id="1001" name="Google Shape;1001;p53"/>
          <p:cNvCxnSpPr>
            <a:stCxn id="989" idx="3"/>
            <a:endCxn id="999" idx="3"/>
          </p:cNvCxnSpPr>
          <p:nvPr/>
        </p:nvCxnSpPr>
        <p:spPr>
          <a:xfrm>
            <a:off x="7968111" y="2825476"/>
            <a:ext cx="520800" cy="1319400"/>
          </a:xfrm>
          <a:prstGeom prst="curvedConnector3">
            <a:avLst>
              <a:gd fmla="val 145711" name="adj1"/>
            </a:avLst>
          </a:prstGeom>
          <a:noFill/>
          <a:ln cap="flat" cmpd="sng" w="9525">
            <a:solidFill>
              <a:schemeClr val="accent1"/>
            </a:solidFill>
            <a:prstDash val="solid"/>
            <a:miter lim="800000"/>
            <a:headEnd len="sm" w="sm" type="none"/>
            <a:tailEnd len="med" w="med" type="triangle"/>
          </a:ln>
        </p:spPr>
      </p:cxnSp>
      <p:cxnSp>
        <p:nvCxnSpPr>
          <p:cNvPr id="1002" name="Google Shape;1002;p53"/>
          <p:cNvCxnSpPr>
            <a:stCxn id="968" idx="3"/>
            <a:endCxn id="989" idx="1"/>
          </p:cNvCxnSpPr>
          <p:nvPr/>
        </p:nvCxnSpPr>
        <p:spPr>
          <a:xfrm flipH="1" rot="10800000">
            <a:off x="5829933" y="2825352"/>
            <a:ext cx="1221600" cy="360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54"/>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cxnSp>
        <p:nvCxnSpPr>
          <p:cNvPr id="1010" name="Google Shape;1010;p54"/>
          <p:cNvCxnSpPr/>
          <p:nvPr/>
        </p:nvCxnSpPr>
        <p:spPr>
          <a:xfrm>
            <a:off x="362607" y="4287917"/>
            <a:ext cx="8355900" cy="0"/>
          </a:xfrm>
          <a:prstGeom prst="straightConnector1">
            <a:avLst/>
          </a:prstGeom>
          <a:noFill/>
          <a:ln cap="flat" cmpd="sng" w="28575">
            <a:solidFill>
              <a:schemeClr val="accent1"/>
            </a:solidFill>
            <a:prstDash val="dash"/>
            <a:miter lim="800000"/>
            <a:headEnd len="sm" w="sm" type="none"/>
            <a:tailEnd len="med" w="med" type="triangle"/>
          </a:ln>
        </p:spPr>
      </p:cxnSp>
      <p:pic>
        <p:nvPicPr>
          <p:cNvPr descr="Orologio" id="1011" name="Google Shape;1011;p54"/>
          <p:cNvPicPr preferRelativeResize="0"/>
          <p:nvPr/>
        </p:nvPicPr>
        <p:blipFill rotWithShape="1">
          <a:blip r:embed="rId3">
            <a:alphaModFix/>
          </a:blip>
          <a:srcRect b="0" l="0" r="0" t="0"/>
          <a:stretch/>
        </p:blipFill>
        <p:spPr>
          <a:xfrm>
            <a:off x="8287041" y="3726862"/>
            <a:ext cx="431291" cy="431291"/>
          </a:xfrm>
          <a:prstGeom prst="rect">
            <a:avLst/>
          </a:prstGeom>
          <a:noFill/>
          <a:ln>
            <a:noFill/>
          </a:ln>
        </p:spPr>
      </p:pic>
      <p:grpSp>
        <p:nvGrpSpPr>
          <p:cNvPr id="1012" name="Google Shape;1012;p54"/>
          <p:cNvGrpSpPr/>
          <p:nvPr/>
        </p:nvGrpSpPr>
        <p:grpSpPr>
          <a:xfrm>
            <a:off x="3452499" y="1655185"/>
            <a:ext cx="1014642" cy="1466817"/>
            <a:chOff x="1093781" y="2179543"/>
            <a:chExt cx="1352856" cy="1955756"/>
          </a:xfrm>
        </p:grpSpPr>
        <p:sp>
          <p:nvSpPr>
            <p:cNvPr id="1013" name="Google Shape;1013;p54"/>
            <p:cNvSpPr/>
            <p:nvPr/>
          </p:nvSpPr>
          <p:spPr>
            <a:xfrm>
              <a:off x="1180618" y="2179543"/>
              <a:ext cx="416700" cy="4050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4" name="Google Shape;1014;p54"/>
            <p:cNvSpPr/>
            <p:nvPr/>
          </p:nvSpPr>
          <p:spPr>
            <a:xfrm rot="-713065">
              <a:off x="1992772" y="2690749"/>
              <a:ext cx="416630" cy="404981"/>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5" name="Google Shape;1015;p54"/>
            <p:cNvSpPr/>
            <p:nvPr/>
          </p:nvSpPr>
          <p:spPr>
            <a:xfrm>
              <a:off x="1093781" y="3147602"/>
              <a:ext cx="416700" cy="4050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6" name="Google Shape;1016;p54"/>
            <p:cNvSpPr/>
            <p:nvPr/>
          </p:nvSpPr>
          <p:spPr>
            <a:xfrm>
              <a:off x="1963811" y="3730299"/>
              <a:ext cx="416700" cy="4050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017" name="Google Shape;1017;p54"/>
            <p:cNvCxnSpPr>
              <a:stCxn id="1015" idx="7"/>
              <a:endCxn id="1014" idx="2"/>
            </p:cNvCxnSpPr>
            <p:nvPr/>
          </p:nvCxnSpPr>
          <p:spPr>
            <a:xfrm flipH="1" rot="10800000">
              <a:off x="1449457" y="2936013"/>
              <a:ext cx="547800" cy="270900"/>
            </a:xfrm>
            <a:prstGeom prst="straightConnector1">
              <a:avLst/>
            </a:prstGeom>
            <a:noFill/>
            <a:ln cap="flat" cmpd="sng" w="9525">
              <a:solidFill>
                <a:schemeClr val="accent1"/>
              </a:solidFill>
              <a:prstDash val="solid"/>
              <a:miter lim="800000"/>
              <a:headEnd len="med" w="med" type="triangle"/>
              <a:tailEnd len="sm" w="sm" type="none"/>
            </a:ln>
          </p:spPr>
        </p:cxnSp>
        <p:cxnSp>
          <p:nvCxnSpPr>
            <p:cNvPr id="1018" name="Google Shape;1018;p54"/>
            <p:cNvCxnSpPr>
              <a:stCxn id="1015" idx="5"/>
              <a:endCxn id="1016" idx="1"/>
            </p:cNvCxnSpPr>
            <p:nvPr/>
          </p:nvCxnSpPr>
          <p:spPr>
            <a:xfrm>
              <a:off x="1449457" y="3493291"/>
              <a:ext cx="575400" cy="296400"/>
            </a:xfrm>
            <a:prstGeom prst="straightConnector1">
              <a:avLst/>
            </a:prstGeom>
            <a:noFill/>
            <a:ln cap="flat" cmpd="sng" w="9525">
              <a:solidFill>
                <a:schemeClr val="accent1"/>
              </a:solidFill>
              <a:prstDash val="solid"/>
              <a:miter lim="800000"/>
              <a:headEnd len="med" w="med" type="triangle"/>
              <a:tailEnd len="sm" w="sm" type="none"/>
            </a:ln>
          </p:spPr>
        </p:cxnSp>
        <p:cxnSp>
          <p:nvCxnSpPr>
            <p:cNvPr id="1019" name="Google Shape;1019;p54"/>
            <p:cNvCxnSpPr>
              <a:stCxn id="1013" idx="4"/>
              <a:endCxn id="1015" idx="0"/>
            </p:cNvCxnSpPr>
            <p:nvPr/>
          </p:nvCxnSpPr>
          <p:spPr>
            <a:xfrm flipH="1">
              <a:off x="1302268" y="2584543"/>
              <a:ext cx="86700" cy="563100"/>
            </a:xfrm>
            <a:prstGeom prst="straightConnector1">
              <a:avLst/>
            </a:prstGeom>
            <a:noFill/>
            <a:ln cap="flat" cmpd="sng" w="9525">
              <a:solidFill>
                <a:schemeClr val="accent1"/>
              </a:solidFill>
              <a:prstDash val="solid"/>
              <a:miter lim="800000"/>
              <a:headEnd len="sm" w="sm" type="none"/>
              <a:tailEnd len="med" w="med" type="triangle"/>
            </a:ln>
          </p:spPr>
        </p:cxnSp>
      </p:grpSp>
      <p:pic>
        <p:nvPicPr>
          <p:cNvPr descr="Busta" id="1020" name="Google Shape;1020;p54"/>
          <p:cNvPicPr preferRelativeResize="0"/>
          <p:nvPr/>
        </p:nvPicPr>
        <p:blipFill rotWithShape="1">
          <a:blip r:embed="rId4">
            <a:alphaModFix/>
          </a:blip>
          <a:srcRect b="0" l="0" r="0" t="0"/>
          <a:stretch/>
        </p:blipFill>
        <p:spPr>
          <a:xfrm>
            <a:off x="3451259" y="1224374"/>
            <a:ext cx="445250" cy="445250"/>
          </a:xfrm>
          <a:prstGeom prst="rect">
            <a:avLst/>
          </a:prstGeom>
          <a:noFill/>
          <a:ln>
            <a:noFill/>
          </a:ln>
        </p:spPr>
      </p:pic>
      <p:pic>
        <p:nvPicPr>
          <p:cNvPr descr="Busta" id="1021" name="Google Shape;1021;p54"/>
          <p:cNvPicPr preferRelativeResize="0"/>
          <p:nvPr/>
        </p:nvPicPr>
        <p:blipFill rotWithShape="1">
          <a:blip r:embed="rId4">
            <a:alphaModFix/>
          </a:blip>
          <a:srcRect b="0" l="0" r="0" t="0"/>
          <a:stretch/>
        </p:blipFill>
        <p:spPr>
          <a:xfrm>
            <a:off x="4509660" y="1962551"/>
            <a:ext cx="445250" cy="445250"/>
          </a:xfrm>
          <a:prstGeom prst="rect">
            <a:avLst/>
          </a:prstGeom>
          <a:noFill/>
          <a:ln>
            <a:noFill/>
          </a:ln>
        </p:spPr>
      </p:pic>
      <p:pic>
        <p:nvPicPr>
          <p:cNvPr descr="Busta" id="1022" name="Google Shape;1022;p54"/>
          <p:cNvPicPr preferRelativeResize="0"/>
          <p:nvPr/>
        </p:nvPicPr>
        <p:blipFill rotWithShape="1">
          <a:blip r:embed="rId4">
            <a:alphaModFix/>
          </a:blip>
          <a:srcRect b="0" l="0" r="0" t="0"/>
          <a:stretch/>
        </p:blipFill>
        <p:spPr>
          <a:xfrm>
            <a:off x="4038654" y="3125596"/>
            <a:ext cx="445250" cy="445250"/>
          </a:xfrm>
          <a:prstGeom prst="rect">
            <a:avLst/>
          </a:prstGeom>
          <a:noFill/>
          <a:ln>
            <a:noFill/>
          </a:ln>
        </p:spPr>
      </p:pic>
      <p:sp>
        <p:nvSpPr>
          <p:cNvPr id="1023" name="Google Shape;1023;p54"/>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Unpacking Graph Neural Networks: Neural Message Passing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55"/>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cxnSp>
        <p:nvCxnSpPr>
          <p:cNvPr id="1031" name="Google Shape;1031;p55"/>
          <p:cNvCxnSpPr/>
          <p:nvPr/>
        </p:nvCxnSpPr>
        <p:spPr>
          <a:xfrm>
            <a:off x="362607" y="4287917"/>
            <a:ext cx="8355900" cy="0"/>
          </a:xfrm>
          <a:prstGeom prst="straightConnector1">
            <a:avLst/>
          </a:prstGeom>
          <a:noFill/>
          <a:ln cap="flat" cmpd="sng" w="28575">
            <a:solidFill>
              <a:schemeClr val="accent1"/>
            </a:solidFill>
            <a:prstDash val="dash"/>
            <a:miter lim="800000"/>
            <a:headEnd len="sm" w="sm" type="none"/>
            <a:tailEnd len="med" w="med" type="triangle"/>
          </a:ln>
        </p:spPr>
      </p:cxnSp>
      <p:pic>
        <p:nvPicPr>
          <p:cNvPr descr="Orologio" id="1032" name="Google Shape;1032;p55"/>
          <p:cNvPicPr preferRelativeResize="0"/>
          <p:nvPr/>
        </p:nvPicPr>
        <p:blipFill rotWithShape="1">
          <a:blip r:embed="rId3">
            <a:alphaModFix/>
          </a:blip>
          <a:srcRect b="0" l="0" r="0" t="0"/>
          <a:stretch/>
        </p:blipFill>
        <p:spPr>
          <a:xfrm>
            <a:off x="8287041" y="3726862"/>
            <a:ext cx="431291" cy="431291"/>
          </a:xfrm>
          <a:prstGeom prst="rect">
            <a:avLst/>
          </a:prstGeom>
          <a:noFill/>
          <a:ln>
            <a:noFill/>
          </a:ln>
        </p:spPr>
      </p:pic>
      <p:grpSp>
        <p:nvGrpSpPr>
          <p:cNvPr id="1033" name="Google Shape;1033;p55"/>
          <p:cNvGrpSpPr/>
          <p:nvPr/>
        </p:nvGrpSpPr>
        <p:grpSpPr>
          <a:xfrm>
            <a:off x="3452499" y="1655185"/>
            <a:ext cx="1014642" cy="1466817"/>
            <a:chOff x="1093781" y="2179543"/>
            <a:chExt cx="1352856" cy="1955756"/>
          </a:xfrm>
        </p:grpSpPr>
        <p:sp>
          <p:nvSpPr>
            <p:cNvPr id="1034" name="Google Shape;1034;p55"/>
            <p:cNvSpPr/>
            <p:nvPr/>
          </p:nvSpPr>
          <p:spPr>
            <a:xfrm>
              <a:off x="1180618" y="2179543"/>
              <a:ext cx="416700" cy="4050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5" name="Google Shape;1035;p55"/>
            <p:cNvSpPr/>
            <p:nvPr/>
          </p:nvSpPr>
          <p:spPr>
            <a:xfrm rot="-713065">
              <a:off x="1992772" y="2690749"/>
              <a:ext cx="416630" cy="404981"/>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6" name="Google Shape;1036;p55"/>
            <p:cNvSpPr/>
            <p:nvPr/>
          </p:nvSpPr>
          <p:spPr>
            <a:xfrm>
              <a:off x="1093781" y="3147602"/>
              <a:ext cx="416700" cy="4050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7" name="Google Shape;1037;p55"/>
            <p:cNvSpPr/>
            <p:nvPr/>
          </p:nvSpPr>
          <p:spPr>
            <a:xfrm>
              <a:off x="1963811" y="3730299"/>
              <a:ext cx="416700" cy="4050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038" name="Google Shape;1038;p55"/>
            <p:cNvCxnSpPr>
              <a:stCxn id="1036" idx="7"/>
              <a:endCxn id="1035" idx="2"/>
            </p:cNvCxnSpPr>
            <p:nvPr/>
          </p:nvCxnSpPr>
          <p:spPr>
            <a:xfrm flipH="1" rot="10800000">
              <a:off x="1449457" y="2936013"/>
              <a:ext cx="547800" cy="270900"/>
            </a:xfrm>
            <a:prstGeom prst="straightConnector1">
              <a:avLst/>
            </a:prstGeom>
            <a:noFill/>
            <a:ln cap="flat" cmpd="sng" w="9525">
              <a:solidFill>
                <a:schemeClr val="accent1"/>
              </a:solidFill>
              <a:prstDash val="solid"/>
              <a:miter lim="800000"/>
              <a:headEnd len="med" w="med" type="triangle"/>
              <a:tailEnd len="sm" w="sm" type="none"/>
            </a:ln>
          </p:spPr>
        </p:cxnSp>
        <p:cxnSp>
          <p:nvCxnSpPr>
            <p:cNvPr id="1039" name="Google Shape;1039;p55"/>
            <p:cNvCxnSpPr>
              <a:stCxn id="1036" idx="5"/>
              <a:endCxn id="1037" idx="1"/>
            </p:cNvCxnSpPr>
            <p:nvPr/>
          </p:nvCxnSpPr>
          <p:spPr>
            <a:xfrm>
              <a:off x="1449457" y="3493291"/>
              <a:ext cx="575400" cy="296400"/>
            </a:xfrm>
            <a:prstGeom prst="straightConnector1">
              <a:avLst/>
            </a:prstGeom>
            <a:noFill/>
            <a:ln cap="flat" cmpd="sng" w="9525">
              <a:solidFill>
                <a:schemeClr val="accent1"/>
              </a:solidFill>
              <a:prstDash val="solid"/>
              <a:miter lim="800000"/>
              <a:headEnd len="med" w="med" type="triangle"/>
              <a:tailEnd len="sm" w="sm" type="none"/>
            </a:ln>
          </p:spPr>
        </p:cxnSp>
        <p:cxnSp>
          <p:nvCxnSpPr>
            <p:cNvPr id="1040" name="Google Shape;1040;p55"/>
            <p:cNvCxnSpPr>
              <a:stCxn id="1034" idx="4"/>
              <a:endCxn id="1036" idx="0"/>
            </p:cNvCxnSpPr>
            <p:nvPr/>
          </p:nvCxnSpPr>
          <p:spPr>
            <a:xfrm flipH="1">
              <a:off x="1302268" y="2584543"/>
              <a:ext cx="86700" cy="563100"/>
            </a:xfrm>
            <a:prstGeom prst="straightConnector1">
              <a:avLst/>
            </a:prstGeom>
            <a:noFill/>
            <a:ln cap="flat" cmpd="sng" w="9525">
              <a:solidFill>
                <a:schemeClr val="accent1"/>
              </a:solidFill>
              <a:prstDash val="solid"/>
              <a:miter lim="800000"/>
              <a:headEnd len="sm" w="sm" type="none"/>
              <a:tailEnd len="med" w="med" type="triangle"/>
            </a:ln>
          </p:spPr>
        </p:cxnSp>
      </p:grpSp>
      <p:pic>
        <p:nvPicPr>
          <p:cNvPr descr="Busta" id="1041" name="Google Shape;1041;p55"/>
          <p:cNvPicPr preferRelativeResize="0"/>
          <p:nvPr/>
        </p:nvPicPr>
        <p:blipFill rotWithShape="1">
          <a:blip r:embed="rId4">
            <a:alphaModFix/>
          </a:blip>
          <a:srcRect b="0" l="0" r="0" t="0"/>
          <a:stretch/>
        </p:blipFill>
        <p:spPr>
          <a:xfrm>
            <a:off x="2961200" y="2166769"/>
            <a:ext cx="445250" cy="445250"/>
          </a:xfrm>
          <a:prstGeom prst="rect">
            <a:avLst/>
          </a:prstGeom>
          <a:noFill/>
          <a:ln>
            <a:noFill/>
          </a:ln>
        </p:spPr>
      </p:pic>
      <p:pic>
        <p:nvPicPr>
          <p:cNvPr descr="Busta" id="1042" name="Google Shape;1042;p55"/>
          <p:cNvPicPr preferRelativeResize="0"/>
          <p:nvPr/>
        </p:nvPicPr>
        <p:blipFill rotWithShape="1">
          <a:blip r:embed="rId4">
            <a:alphaModFix/>
          </a:blip>
          <a:srcRect b="0" l="0" r="0" t="0"/>
          <a:stretch/>
        </p:blipFill>
        <p:spPr>
          <a:xfrm>
            <a:off x="3192442" y="2454277"/>
            <a:ext cx="445250" cy="445250"/>
          </a:xfrm>
          <a:prstGeom prst="rect">
            <a:avLst/>
          </a:prstGeom>
          <a:noFill/>
          <a:ln>
            <a:noFill/>
          </a:ln>
        </p:spPr>
      </p:pic>
      <p:pic>
        <p:nvPicPr>
          <p:cNvPr descr="Busta" id="1043" name="Google Shape;1043;p55"/>
          <p:cNvPicPr preferRelativeResize="0"/>
          <p:nvPr/>
        </p:nvPicPr>
        <p:blipFill rotWithShape="1">
          <a:blip r:embed="rId4">
            <a:alphaModFix/>
          </a:blip>
          <a:srcRect b="0" l="0" r="0" t="0"/>
          <a:stretch/>
        </p:blipFill>
        <p:spPr>
          <a:xfrm>
            <a:off x="2787278" y="2454277"/>
            <a:ext cx="445250" cy="445250"/>
          </a:xfrm>
          <a:prstGeom prst="rect">
            <a:avLst/>
          </a:prstGeom>
          <a:noFill/>
          <a:ln>
            <a:noFill/>
          </a:ln>
        </p:spPr>
      </p:pic>
      <p:sp>
        <p:nvSpPr>
          <p:cNvPr id="1044" name="Google Shape;1044;p55"/>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Unpacking Graph Neural Networks: Neural Message Passing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cxnSp>
        <p:nvCxnSpPr>
          <p:cNvPr id="1052" name="Google Shape;1052;p56"/>
          <p:cNvCxnSpPr/>
          <p:nvPr/>
        </p:nvCxnSpPr>
        <p:spPr>
          <a:xfrm>
            <a:off x="362607" y="4287917"/>
            <a:ext cx="8355900" cy="0"/>
          </a:xfrm>
          <a:prstGeom prst="straightConnector1">
            <a:avLst/>
          </a:prstGeom>
          <a:noFill/>
          <a:ln cap="flat" cmpd="sng" w="28575">
            <a:solidFill>
              <a:schemeClr val="accent1"/>
            </a:solidFill>
            <a:prstDash val="dash"/>
            <a:miter lim="800000"/>
            <a:headEnd len="sm" w="sm" type="none"/>
            <a:tailEnd len="med" w="med" type="triangle"/>
          </a:ln>
        </p:spPr>
      </p:cxnSp>
      <p:pic>
        <p:nvPicPr>
          <p:cNvPr descr="Orologio" id="1053" name="Google Shape;1053;p56"/>
          <p:cNvPicPr preferRelativeResize="0"/>
          <p:nvPr/>
        </p:nvPicPr>
        <p:blipFill rotWithShape="1">
          <a:blip r:embed="rId3">
            <a:alphaModFix/>
          </a:blip>
          <a:srcRect b="0" l="0" r="0" t="0"/>
          <a:stretch/>
        </p:blipFill>
        <p:spPr>
          <a:xfrm>
            <a:off x="8287041" y="3726862"/>
            <a:ext cx="431291" cy="431291"/>
          </a:xfrm>
          <a:prstGeom prst="rect">
            <a:avLst/>
          </a:prstGeom>
          <a:noFill/>
          <a:ln>
            <a:noFill/>
          </a:ln>
        </p:spPr>
      </p:pic>
      <p:sp>
        <p:nvSpPr>
          <p:cNvPr id="1054" name="Google Shape;1054;p56"/>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Unpacking Graph Neural Networks: Neural Message Passing</a:t>
            </a:r>
            <a:endParaRPr/>
          </a:p>
        </p:txBody>
      </p:sp>
      <p:pic>
        <p:nvPicPr>
          <p:cNvPr id="1055" name="Google Shape;1055;p56"/>
          <p:cNvPicPr preferRelativeResize="0"/>
          <p:nvPr/>
        </p:nvPicPr>
        <p:blipFill rotWithShape="1">
          <a:blip r:embed="rId4">
            <a:alphaModFix/>
          </a:blip>
          <a:srcRect b="43541" l="0" r="0" t="0"/>
          <a:stretch/>
        </p:blipFill>
        <p:spPr>
          <a:xfrm>
            <a:off x="1611788" y="1306774"/>
            <a:ext cx="6186012" cy="213079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57"/>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pic>
        <p:nvPicPr>
          <p:cNvPr id="1063" name="Google Shape;1063;p57"/>
          <p:cNvPicPr preferRelativeResize="0"/>
          <p:nvPr/>
        </p:nvPicPr>
        <p:blipFill rotWithShape="1">
          <a:blip r:embed="rId3">
            <a:alphaModFix/>
          </a:blip>
          <a:srcRect b="0" l="0" r="0" t="0"/>
          <a:stretch/>
        </p:blipFill>
        <p:spPr>
          <a:xfrm>
            <a:off x="528847" y="1227381"/>
            <a:ext cx="8086311" cy="2226114"/>
          </a:xfrm>
          <a:prstGeom prst="rect">
            <a:avLst/>
          </a:prstGeom>
          <a:noFill/>
          <a:ln>
            <a:noFill/>
          </a:ln>
        </p:spPr>
      </p:pic>
      <p:pic>
        <p:nvPicPr>
          <p:cNvPr id="1064" name="Google Shape;1064;p57"/>
          <p:cNvPicPr preferRelativeResize="0"/>
          <p:nvPr/>
        </p:nvPicPr>
        <p:blipFill rotWithShape="1">
          <a:blip r:embed="rId4">
            <a:alphaModFix/>
          </a:blip>
          <a:srcRect b="0" l="0" r="0" t="0"/>
          <a:stretch/>
        </p:blipFill>
        <p:spPr>
          <a:xfrm rot="-1030759">
            <a:off x="1899286" y="1106522"/>
            <a:ext cx="362579" cy="241719"/>
          </a:xfrm>
          <a:prstGeom prst="rect">
            <a:avLst/>
          </a:prstGeom>
          <a:noFill/>
          <a:ln>
            <a:noFill/>
          </a:ln>
        </p:spPr>
      </p:pic>
      <p:sp>
        <p:nvSpPr>
          <p:cNvPr id="1065" name="Google Shape;1065;p5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9" name="Shape 1069"/>
        <p:cNvGrpSpPr/>
        <p:nvPr/>
      </p:nvGrpSpPr>
      <p:grpSpPr>
        <a:xfrm>
          <a:off x="0" y="0"/>
          <a:ext cx="0" cy="0"/>
          <a:chOff x="0" y="0"/>
          <a:chExt cx="0" cy="0"/>
        </a:xfrm>
      </p:grpSpPr>
      <p:sp>
        <p:nvSpPr>
          <p:cNvPr id="1070" name="Google Shape;1070;p58"/>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pic>
        <p:nvPicPr>
          <p:cNvPr id="1071" name="Google Shape;1071;p58"/>
          <p:cNvPicPr preferRelativeResize="0"/>
          <p:nvPr/>
        </p:nvPicPr>
        <p:blipFill rotWithShape="1">
          <a:blip r:embed="rId3">
            <a:alphaModFix/>
          </a:blip>
          <a:srcRect b="0" l="0" r="0" t="0"/>
          <a:stretch/>
        </p:blipFill>
        <p:spPr>
          <a:xfrm>
            <a:off x="1130300" y="851535"/>
            <a:ext cx="6667500" cy="666750"/>
          </a:xfrm>
          <a:prstGeom prst="rect">
            <a:avLst/>
          </a:prstGeom>
          <a:noFill/>
          <a:ln>
            <a:noFill/>
          </a:ln>
        </p:spPr>
      </p:pic>
      <p:sp>
        <p:nvSpPr>
          <p:cNvPr id="1072" name="Google Shape;1072;p58"/>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Gated Graph Neural Network </a:t>
            </a:r>
            <a:r>
              <a:rPr lang="it" sz="1700"/>
              <a:t>(Li et al. 2016)</a:t>
            </a:r>
            <a:endParaRPr/>
          </a:p>
        </p:txBody>
      </p:sp>
      <p:pic>
        <p:nvPicPr>
          <p:cNvPr id="1073" name="Google Shape;1073;p58"/>
          <p:cNvPicPr preferRelativeResize="0"/>
          <p:nvPr/>
        </p:nvPicPr>
        <p:blipFill rotWithShape="1">
          <a:blip r:embed="rId4">
            <a:alphaModFix/>
          </a:blip>
          <a:srcRect b="0" l="0" r="0" t="0"/>
          <a:stretch/>
        </p:blipFill>
        <p:spPr>
          <a:xfrm>
            <a:off x="2753632" y="1862518"/>
            <a:ext cx="4015468" cy="23652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9" name="Shape 1079"/>
        <p:cNvGrpSpPr/>
        <p:nvPr/>
      </p:nvGrpSpPr>
      <p:grpSpPr>
        <a:xfrm>
          <a:off x="0" y="0"/>
          <a:ext cx="0" cy="0"/>
          <a:chOff x="0" y="0"/>
          <a:chExt cx="0" cy="0"/>
        </a:xfrm>
      </p:grpSpPr>
      <p:sp>
        <p:nvSpPr>
          <p:cNvPr id="1080" name="Google Shape;1080;p59"/>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081" name="Google Shape;1081;p59"/>
          <p:cNvSpPr txBox="1"/>
          <p:nvPr/>
        </p:nvSpPr>
        <p:spPr>
          <a:xfrm>
            <a:off x="1127760" y="1854661"/>
            <a:ext cx="3595800" cy="5310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chemeClr val="accent6"/>
              </a:buClr>
              <a:buSzPts val="1500"/>
              <a:buFont typeface="Calibri"/>
              <a:buAutoNum type="arabicPeriod"/>
            </a:pPr>
            <a:r>
              <a:rPr lang="it" sz="1500">
                <a:solidFill>
                  <a:schemeClr val="accent6"/>
                </a:solidFill>
                <a:latin typeface="Calibri"/>
                <a:ea typeface="Calibri"/>
                <a:cs typeface="Calibri"/>
                <a:sym typeface="Calibri"/>
              </a:rPr>
              <a:t>improves the original formulation</a:t>
            </a:r>
            <a:endParaRPr sz="1100"/>
          </a:p>
          <a:p>
            <a:pPr indent="-336550" lvl="0" marL="342900" marR="0" rtl="0" algn="l">
              <a:spcBef>
                <a:spcPts val="0"/>
              </a:spcBef>
              <a:spcAft>
                <a:spcPts val="0"/>
              </a:spcAft>
              <a:buClr>
                <a:schemeClr val="accent6"/>
              </a:buClr>
              <a:buSzPts val="1500"/>
              <a:buFont typeface="Calibri"/>
              <a:buAutoNum type="arabicPeriod"/>
            </a:pPr>
            <a:r>
              <a:rPr lang="it" sz="1500">
                <a:solidFill>
                  <a:schemeClr val="accent6"/>
                </a:solidFill>
                <a:latin typeface="Calibri"/>
                <a:ea typeface="Calibri"/>
                <a:cs typeface="Calibri"/>
                <a:sym typeface="Calibri"/>
              </a:rPr>
              <a:t>deals with sequences </a:t>
            </a:r>
            <a:r>
              <a:rPr lang="it" sz="1200">
                <a:solidFill>
                  <a:schemeClr val="accent6"/>
                </a:solidFill>
                <a:latin typeface="Calibri"/>
                <a:ea typeface="Calibri"/>
                <a:cs typeface="Calibri"/>
                <a:sym typeface="Calibri"/>
              </a:rPr>
              <a:t>(i.e. time)</a:t>
            </a:r>
            <a:endParaRPr sz="1500">
              <a:solidFill>
                <a:schemeClr val="accent6"/>
              </a:solidFill>
              <a:latin typeface="Calibri"/>
              <a:ea typeface="Calibri"/>
              <a:cs typeface="Calibri"/>
              <a:sym typeface="Calibri"/>
            </a:endParaRPr>
          </a:p>
        </p:txBody>
      </p:sp>
      <p:sp>
        <p:nvSpPr>
          <p:cNvPr id="1082" name="Google Shape;1082;p59"/>
          <p:cNvSpPr txBox="1"/>
          <p:nvPr/>
        </p:nvSpPr>
        <p:spPr>
          <a:xfrm>
            <a:off x="5511018" y="1854661"/>
            <a:ext cx="3595800" cy="3000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rgbClr val="C00000"/>
              </a:buClr>
              <a:buSzPts val="1500"/>
              <a:buFont typeface="Calibri"/>
              <a:buAutoNum type="arabicPeriod"/>
            </a:pPr>
            <a:r>
              <a:rPr lang="it" sz="1500">
                <a:solidFill>
                  <a:srgbClr val="C00000"/>
                </a:solidFill>
                <a:latin typeface="Calibri"/>
                <a:ea typeface="Calibri"/>
                <a:cs typeface="Calibri"/>
                <a:sym typeface="Calibri"/>
              </a:rPr>
              <a:t>problematic for large graphs</a:t>
            </a:r>
            <a:endParaRPr sz="1100"/>
          </a:p>
        </p:txBody>
      </p:sp>
      <p:pic>
        <p:nvPicPr>
          <p:cNvPr descr="Segno di spunta" id="1083" name="Google Shape;1083;p59"/>
          <p:cNvPicPr preferRelativeResize="0"/>
          <p:nvPr/>
        </p:nvPicPr>
        <p:blipFill rotWithShape="1">
          <a:blip r:embed="rId3">
            <a:alphaModFix/>
          </a:blip>
          <a:srcRect b="0" l="0" r="0" t="0"/>
          <a:stretch/>
        </p:blipFill>
        <p:spPr>
          <a:xfrm>
            <a:off x="1127760" y="838081"/>
            <a:ext cx="685800" cy="685800"/>
          </a:xfrm>
          <a:prstGeom prst="rect">
            <a:avLst/>
          </a:prstGeom>
          <a:noFill/>
          <a:ln>
            <a:noFill/>
          </a:ln>
        </p:spPr>
      </p:pic>
      <p:pic>
        <p:nvPicPr>
          <p:cNvPr descr="Chiudi" id="1084" name="Google Shape;1084;p59"/>
          <p:cNvPicPr preferRelativeResize="0"/>
          <p:nvPr/>
        </p:nvPicPr>
        <p:blipFill rotWithShape="1">
          <a:blip r:embed="rId4">
            <a:alphaModFix/>
          </a:blip>
          <a:srcRect b="0" l="0" r="0" t="0"/>
          <a:stretch/>
        </p:blipFill>
        <p:spPr>
          <a:xfrm>
            <a:off x="5548239" y="838081"/>
            <a:ext cx="685800" cy="685800"/>
          </a:xfrm>
          <a:prstGeom prst="rect">
            <a:avLst/>
          </a:prstGeom>
          <a:noFill/>
          <a:ln>
            <a:noFill/>
          </a:ln>
        </p:spPr>
      </p:pic>
      <p:sp>
        <p:nvSpPr>
          <p:cNvPr id="1085" name="Google Shape;1085;p59"/>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Gated Graph Neural Network </a:t>
            </a:r>
            <a:r>
              <a:rPr lang="it" sz="1700"/>
              <a:t>(Li et al. 2016)</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Graph Convolution</a:t>
            </a:r>
            <a:endParaRPr/>
          </a:p>
        </p:txBody>
      </p:sp>
      <p:pic>
        <p:nvPicPr>
          <p:cNvPr id="1091" name="Google Shape;1091;p60"/>
          <p:cNvPicPr preferRelativeResize="0"/>
          <p:nvPr/>
        </p:nvPicPr>
        <p:blipFill>
          <a:blip r:embed="rId3">
            <a:alphaModFix/>
          </a:blip>
          <a:stretch>
            <a:fillRect/>
          </a:stretch>
        </p:blipFill>
        <p:spPr>
          <a:xfrm>
            <a:off x="1362625" y="1279000"/>
            <a:ext cx="6015250" cy="2585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1"/>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099" name="Google Shape;1099;p61"/>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Spectral Graph Convolution </a:t>
            </a:r>
            <a:r>
              <a:rPr lang="it" sz="1700"/>
              <a:t>(Bruna et al. 2014)</a:t>
            </a:r>
            <a:endParaRPr/>
          </a:p>
        </p:txBody>
      </p:sp>
      <p:pic>
        <p:nvPicPr>
          <p:cNvPr id="1100" name="Google Shape;1100;p61"/>
          <p:cNvPicPr preferRelativeResize="0"/>
          <p:nvPr/>
        </p:nvPicPr>
        <p:blipFill rotWithShape="1">
          <a:blip r:embed="rId3">
            <a:alphaModFix/>
          </a:blip>
          <a:srcRect b="0" l="0" r="18347" t="16373"/>
          <a:stretch/>
        </p:blipFill>
        <p:spPr>
          <a:xfrm>
            <a:off x="2444863" y="969168"/>
            <a:ext cx="4254273" cy="517752"/>
          </a:xfrm>
          <a:prstGeom prst="rect">
            <a:avLst/>
          </a:prstGeom>
          <a:noFill/>
          <a:ln>
            <a:noFill/>
          </a:ln>
        </p:spPr>
      </p:pic>
      <p:pic>
        <p:nvPicPr>
          <p:cNvPr descr="Immagine che contiene testo&#10;&#10;Descrizione generata automaticamente" id="1101" name="Google Shape;1101;p61"/>
          <p:cNvPicPr preferRelativeResize="0"/>
          <p:nvPr/>
        </p:nvPicPr>
        <p:blipFill rotWithShape="1">
          <a:blip r:embed="rId4">
            <a:alphaModFix/>
          </a:blip>
          <a:srcRect b="0" l="0" r="0" t="0"/>
          <a:stretch/>
        </p:blipFill>
        <p:spPr>
          <a:xfrm>
            <a:off x="745408" y="1676060"/>
            <a:ext cx="7653184" cy="26351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Graph Laplacian (quick jump)</a:t>
            </a:r>
            <a:endParaRPr/>
          </a:p>
        </p:txBody>
      </p:sp>
      <p:pic>
        <p:nvPicPr>
          <p:cNvPr id="1107" name="Google Shape;1107;p62"/>
          <p:cNvPicPr preferRelativeResize="0"/>
          <p:nvPr/>
        </p:nvPicPr>
        <p:blipFill>
          <a:blip r:embed="rId3">
            <a:alphaModFix/>
          </a:blip>
          <a:stretch>
            <a:fillRect/>
          </a:stretch>
        </p:blipFill>
        <p:spPr>
          <a:xfrm>
            <a:off x="4718650" y="1215475"/>
            <a:ext cx="3735400" cy="2225850"/>
          </a:xfrm>
          <a:prstGeom prst="rect">
            <a:avLst/>
          </a:prstGeom>
          <a:noFill/>
          <a:ln>
            <a:noFill/>
          </a:ln>
        </p:spPr>
      </p:pic>
      <p:pic>
        <p:nvPicPr>
          <p:cNvPr id="1108" name="Google Shape;1108;p62"/>
          <p:cNvPicPr preferRelativeResize="0"/>
          <p:nvPr/>
        </p:nvPicPr>
        <p:blipFill>
          <a:blip r:embed="rId4">
            <a:alphaModFix/>
          </a:blip>
          <a:stretch>
            <a:fillRect/>
          </a:stretch>
        </p:blipFill>
        <p:spPr>
          <a:xfrm>
            <a:off x="411425" y="1659525"/>
            <a:ext cx="3536325" cy="292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Machine Learning (bias and variance)</a:t>
            </a:r>
            <a:endParaRPr/>
          </a:p>
        </p:txBody>
      </p:sp>
      <p:pic>
        <p:nvPicPr>
          <p:cNvPr id="97" name="Google Shape;97;p18"/>
          <p:cNvPicPr preferRelativeResize="0"/>
          <p:nvPr/>
        </p:nvPicPr>
        <p:blipFill>
          <a:blip r:embed="rId3">
            <a:alphaModFix/>
          </a:blip>
          <a:stretch>
            <a:fillRect/>
          </a:stretch>
        </p:blipFill>
        <p:spPr>
          <a:xfrm>
            <a:off x="152400" y="1485750"/>
            <a:ext cx="8839199" cy="263252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63"/>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116" name="Google Shape;1116;p63"/>
          <p:cNvSpPr txBox="1"/>
          <p:nvPr/>
        </p:nvSpPr>
        <p:spPr>
          <a:xfrm>
            <a:off x="1127760" y="1854661"/>
            <a:ext cx="3595800" cy="7620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chemeClr val="accent6"/>
              </a:buClr>
              <a:buSzPts val="1500"/>
              <a:buFont typeface="Calibri"/>
              <a:buAutoNum type="arabicPeriod"/>
            </a:pPr>
            <a:r>
              <a:rPr lang="it" sz="1500">
                <a:solidFill>
                  <a:schemeClr val="accent6"/>
                </a:solidFill>
                <a:latin typeface="Calibri"/>
                <a:ea typeface="Calibri"/>
                <a:cs typeface="Calibri"/>
                <a:sym typeface="Calibri"/>
              </a:rPr>
              <a:t>solid theoretical foundations</a:t>
            </a:r>
            <a:endParaRPr sz="1100"/>
          </a:p>
          <a:p>
            <a:pPr indent="-241300" lvl="0" marL="342900" marR="0" rtl="0" algn="l">
              <a:spcBef>
                <a:spcPts val="0"/>
              </a:spcBef>
              <a:spcAft>
                <a:spcPts val="0"/>
              </a:spcAft>
              <a:buClr>
                <a:schemeClr val="dk1"/>
              </a:buClr>
              <a:buSzPts val="1500"/>
              <a:buFont typeface="Calibri"/>
              <a:buNone/>
            </a:pPr>
            <a:r>
              <a:t/>
            </a:r>
            <a:endParaRPr sz="1500">
              <a:solidFill>
                <a:schemeClr val="accent6"/>
              </a:solidFill>
              <a:latin typeface="Calibri"/>
              <a:ea typeface="Calibri"/>
              <a:cs typeface="Calibri"/>
              <a:sym typeface="Calibri"/>
            </a:endParaRPr>
          </a:p>
          <a:p>
            <a:pPr indent="-241300" lvl="0" marL="342900" marR="0" rtl="0" algn="l">
              <a:spcBef>
                <a:spcPts val="0"/>
              </a:spcBef>
              <a:spcAft>
                <a:spcPts val="0"/>
              </a:spcAft>
              <a:buClr>
                <a:schemeClr val="dk1"/>
              </a:buClr>
              <a:buSzPts val="1500"/>
              <a:buFont typeface="Calibri"/>
              <a:buNone/>
            </a:pPr>
            <a:r>
              <a:t/>
            </a:r>
            <a:endParaRPr sz="1500">
              <a:solidFill>
                <a:schemeClr val="dk1"/>
              </a:solidFill>
              <a:latin typeface="Calibri"/>
              <a:ea typeface="Calibri"/>
              <a:cs typeface="Calibri"/>
              <a:sym typeface="Calibri"/>
            </a:endParaRPr>
          </a:p>
        </p:txBody>
      </p:sp>
      <p:sp>
        <p:nvSpPr>
          <p:cNvPr id="1117" name="Google Shape;1117;p63"/>
          <p:cNvSpPr txBox="1"/>
          <p:nvPr/>
        </p:nvSpPr>
        <p:spPr>
          <a:xfrm>
            <a:off x="5511018" y="1854661"/>
            <a:ext cx="3595800" cy="5310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rgbClr val="C00000"/>
              </a:buClr>
              <a:buSzPts val="1500"/>
              <a:buFont typeface="Calibri"/>
              <a:buAutoNum type="arabicPeriod"/>
            </a:pPr>
            <a:r>
              <a:rPr lang="it" sz="1500">
                <a:solidFill>
                  <a:srgbClr val="C00000"/>
                </a:solidFill>
                <a:latin typeface="Calibri"/>
                <a:ea typeface="Calibri"/>
                <a:cs typeface="Calibri"/>
                <a:sym typeface="Calibri"/>
              </a:rPr>
              <a:t>not inductive</a:t>
            </a:r>
            <a:endParaRPr sz="1100"/>
          </a:p>
          <a:p>
            <a:pPr indent="-336550" lvl="0" marL="342900" marR="0" rtl="0" algn="l">
              <a:spcBef>
                <a:spcPts val="0"/>
              </a:spcBef>
              <a:spcAft>
                <a:spcPts val="0"/>
              </a:spcAft>
              <a:buClr>
                <a:srgbClr val="C00000"/>
              </a:buClr>
              <a:buSzPts val="1500"/>
              <a:buFont typeface="Calibri"/>
              <a:buAutoNum type="arabicPeriod"/>
            </a:pPr>
            <a:r>
              <a:rPr lang="it" sz="1500">
                <a:solidFill>
                  <a:srgbClr val="C00000"/>
                </a:solidFill>
                <a:latin typeface="Calibri"/>
                <a:ea typeface="Calibri"/>
                <a:cs typeface="Calibri"/>
                <a:sym typeface="Calibri"/>
              </a:rPr>
              <a:t>not suitable for large graphs</a:t>
            </a:r>
            <a:endParaRPr sz="1100"/>
          </a:p>
        </p:txBody>
      </p:sp>
      <p:pic>
        <p:nvPicPr>
          <p:cNvPr descr="Segno di spunta" id="1118" name="Google Shape;1118;p63"/>
          <p:cNvPicPr preferRelativeResize="0"/>
          <p:nvPr/>
        </p:nvPicPr>
        <p:blipFill rotWithShape="1">
          <a:blip r:embed="rId3">
            <a:alphaModFix/>
          </a:blip>
          <a:srcRect b="0" l="0" r="0" t="0"/>
          <a:stretch/>
        </p:blipFill>
        <p:spPr>
          <a:xfrm>
            <a:off x="1127760" y="838081"/>
            <a:ext cx="685800" cy="685800"/>
          </a:xfrm>
          <a:prstGeom prst="rect">
            <a:avLst/>
          </a:prstGeom>
          <a:noFill/>
          <a:ln>
            <a:noFill/>
          </a:ln>
        </p:spPr>
      </p:pic>
      <p:pic>
        <p:nvPicPr>
          <p:cNvPr descr="Chiudi" id="1119" name="Google Shape;1119;p63"/>
          <p:cNvPicPr preferRelativeResize="0"/>
          <p:nvPr/>
        </p:nvPicPr>
        <p:blipFill rotWithShape="1">
          <a:blip r:embed="rId4">
            <a:alphaModFix/>
          </a:blip>
          <a:srcRect b="0" l="0" r="0" t="0"/>
          <a:stretch/>
        </p:blipFill>
        <p:spPr>
          <a:xfrm>
            <a:off x="5548239" y="838081"/>
            <a:ext cx="685800" cy="685800"/>
          </a:xfrm>
          <a:prstGeom prst="rect">
            <a:avLst/>
          </a:prstGeom>
          <a:noFill/>
          <a:ln>
            <a:noFill/>
          </a:ln>
        </p:spPr>
      </p:pic>
      <p:sp>
        <p:nvSpPr>
          <p:cNvPr id="1120" name="Google Shape;1120;p63"/>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Spectral Graph Convolution </a:t>
            </a:r>
            <a:r>
              <a:rPr lang="it" sz="1700"/>
              <a:t>(Bruna et al. 2014)</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4"/>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126" name="Google Shape;1126;p64"/>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 Convolutional Network </a:t>
            </a:r>
            <a:r>
              <a:rPr lang="it" sz="1700"/>
              <a:t>(Kipf et al. 2016)</a:t>
            </a:r>
            <a:endParaRPr/>
          </a:p>
        </p:txBody>
      </p:sp>
      <p:pic>
        <p:nvPicPr>
          <p:cNvPr id="1127" name="Google Shape;1127;p64"/>
          <p:cNvPicPr preferRelativeResize="0"/>
          <p:nvPr/>
        </p:nvPicPr>
        <p:blipFill rotWithShape="1">
          <a:blip r:embed="rId3">
            <a:alphaModFix/>
          </a:blip>
          <a:srcRect b="0" l="0" r="0" t="0"/>
          <a:stretch/>
        </p:blipFill>
        <p:spPr>
          <a:xfrm>
            <a:off x="3180159" y="1106602"/>
            <a:ext cx="2783681" cy="600075"/>
          </a:xfrm>
          <a:prstGeom prst="rect">
            <a:avLst/>
          </a:prstGeom>
          <a:noFill/>
          <a:ln>
            <a:noFill/>
          </a:ln>
        </p:spPr>
      </p:pic>
      <p:pic>
        <p:nvPicPr>
          <p:cNvPr descr="Immagine che contiene testo&#10;&#10;Descrizione generata automaticamente" id="1128" name="Google Shape;1128;p64"/>
          <p:cNvPicPr preferRelativeResize="0"/>
          <p:nvPr/>
        </p:nvPicPr>
        <p:blipFill rotWithShape="1">
          <a:blip r:embed="rId4">
            <a:alphaModFix/>
          </a:blip>
          <a:srcRect b="0" l="0" r="0" t="0"/>
          <a:stretch/>
        </p:blipFill>
        <p:spPr>
          <a:xfrm>
            <a:off x="910672" y="1940718"/>
            <a:ext cx="7322657" cy="209618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5"/>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136" name="Google Shape;1136;p65"/>
          <p:cNvSpPr txBox="1"/>
          <p:nvPr/>
        </p:nvSpPr>
        <p:spPr>
          <a:xfrm>
            <a:off x="1127760" y="1854661"/>
            <a:ext cx="3595800" cy="9927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chemeClr val="accent6"/>
              </a:buClr>
              <a:buSzPts val="1500"/>
              <a:buFont typeface="Calibri"/>
              <a:buAutoNum type="arabicPeriod"/>
            </a:pPr>
            <a:r>
              <a:rPr lang="it" sz="1500">
                <a:solidFill>
                  <a:schemeClr val="accent6"/>
                </a:solidFill>
                <a:latin typeface="Calibri"/>
                <a:ea typeface="Calibri"/>
                <a:cs typeface="Calibri"/>
                <a:sym typeface="Calibri"/>
              </a:rPr>
              <a:t>simplest variant of GNN</a:t>
            </a:r>
            <a:endParaRPr sz="1100"/>
          </a:p>
          <a:p>
            <a:pPr indent="-336550" lvl="0" marL="342900" marR="0" rtl="0" algn="l">
              <a:spcBef>
                <a:spcPts val="0"/>
              </a:spcBef>
              <a:spcAft>
                <a:spcPts val="0"/>
              </a:spcAft>
              <a:buClr>
                <a:schemeClr val="accent6"/>
              </a:buClr>
              <a:buSzPts val="1500"/>
              <a:buFont typeface="Calibri"/>
              <a:buAutoNum type="arabicPeriod"/>
            </a:pPr>
            <a:r>
              <a:rPr lang="it" sz="1500">
                <a:solidFill>
                  <a:schemeClr val="accent6"/>
                </a:solidFill>
                <a:latin typeface="Calibri"/>
                <a:ea typeface="Calibri"/>
                <a:cs typeface="Calibri"/>
                <a:sym typeface="Calibri"/>
              </a:rPr>
              <a:t>less parameters compared to previous variants (e.g. ChebNet)</a:t>
            </a:r>
            <a:endParaRPr sz="1100"/>
          </a:p>
          <a:p>
            <a:pPr indent="-241300" lvl="0" marL="342900" marR="0" rtl="0" algn="l">
              <a:spcBef>
                <a:spcPts val="0"/>
              </a:spcBef>
              <a:spcAft>
                <a:spcPts val="0"/>
              </a:spcAft>
              <a:buClr>
                <a:schemeClr val="dk1"/>
              </a:buClr>
              <a:buSzPts val="1500"/>
              <a:buFont typeface="Calibri"/>
              <a:buNone/>
            </a:pPr>
            <a:r>
              <a:t/>
            </a:r>
            <a:endParaRPr sz="1500">
              <a:solidFill>
                <a:schemeClr val="dk1"/>
              </a:solidFill>
              <a:latin typeface="Calibri"/>
              <a:ea typeface="Calibri"/>
              <a:cs typeface="Calibri"/>
              <a:sym typeface="Calibri"/>
            </a:endParaRPr>
          </a:p>
        </p:txBody>
      </p:sp>
      <p:sp>
        <p:nvSpPr>
          <p:cNvPr id="1137" name="Google Shape;1137;p65"/>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 Convolutional Network </a:t>
            </a:r>
            <a:r>
              <a:rPr lang="it" sz="1700"/>
              <a:t>(Kipf et al. 2016)</a:t>
            </a:r>
            <a:endParaRPr/>
          </a:p>
        </p:txBody>
      </p:sp>
      <p:sp>
        <p:nvSpPr>
          <p:cNvPr id="1138" name="Google Shape;1138;p65"/>
          <p:cNvSpPr txBox="1"/>
          <p:nvPr/>
        </p:nvSpPr>
        <p:spPr>
          <a:xfrm>
            <a:off x="5511018" y="1854661"/>
            <a:ext cx="3595800" cy="5310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rgbClr val="C00000"/>
              </a:buClr>
              <a:buSzPts val="1500"/>
              <a:buFont typeface="Calibri"/>
              <a:buAutoNum type="arabicPeriod"/>
            </a:pPr>
            <a:r>
              <a:rPr lang="it" sz="1500">
                <a:solidFill>
                  <a:srgbClr val="C00000"/>
                </a:solidFill>
                <a:latin typeface="Calibri"/>
                <a:ea typeface="Calibri"/>
                <a:cs typeface="Calibri"/>
                <a:sym typeface="Calibri"/>
              </a:rPr>
              <a:t>not inductive</a:t>
            </a:r>
            <a:endParaRPr sz="1100"/>
          </a:p>
          <a:p>
            <a:pPr indent="-336550" lvl="0" marL="342900" marR="0" rtl="0" algn="l">
              <a:spcBef>
                <a:spcPts val="0"/>
              </a:spcBef>
              <a:spcAft>
                <a:spcPts val="0"/>
              </a:spcAft>
              <a:buClr>
                <a:srgbClr val="C00000"/>
              </a:buClr>
              <a:buSzPts val="1500"/>
              <a:buFont typeface="Calibri"/>
              <a:buAutoNum type="arabicPeriod"/>
            </a:pPr>
            <a:r>
              <a:rPr lang="it" sz="1500">
                <a:solidFill>
                  <a:srgbClr val="C00000"/>
                </a:solidFill>
                <a:latin typeface="Calibri"/>
                <a:ea typeface="Calibri"/>
                <a:cs typeface="Calibri"/>
                <a:sym typeface="Calibri"/>
              </a:rPr>
              <a:t>not suitable for large graphs</a:t>
            </a:r>
            <a:endParaRPr sz="1100"/>
          </a:p>
        </p:txBody>
      </p:sp>
      <p:pic>
        <p:nvPicPr>
          <p:cNvPr descr="Segno di spunta" id="1139" name="Google Shape;1139;p65"/>
          <p:cNvPicPr preferRelativeResize="0"/>
          <p:nvPr/>
        </p:nvPicPr>
        <p:blipFill rotWithShape="1">
          <a:blip r:embed="rId3">
            <a:alphaModFix/>
          </a:blip>
          <a:srcRect b="0" l="0" r="0" t="0"/>
          <a:stretch/>
        </p:blipFill>
        <p:spPr>
          <a:xfrm>
            <a:off x="1127760" y="838081"/>
            <a:ext cx="685800" cy="685800"/>
          </a:xfrm>
          <a:prstGeom prst="rect">
            <a:avLst/>
          </a:prstGeom>
          <a:noFill/>
          <a:ln>
            <a:noFill/>
          </a:ln>
        </p:spPr>
      </p:pic>
      <p:pic>
        <p:nvPicPr>
          <p:cNvPr descr="Chiudi" id="1140" name="Google Shape;1140;p65"/>
          <p:cNvPicPr preferRelativeResize="0"/>
          <p:nvPr/>
        </p:nvPicPr>
        <p:blipFill rotWithShape="1">
          <a:blip r:embed="rId4">
            <a:alphaModFix/>
          </a:blip>
          <a:srcRect b="0" l="0" r="0" t="0"/>
          <a:stretch/>
        </p:blipFill>
        <p:spPr>
          <a:xfrm>
            <a:off x="5548239" y="838081"/>
            <a:ext cx="685800" cy="685800"/>
          </a:xfrm>
          <a:prstGeom prst="rect">
            <a:avLst/>
          </a:prstGeom>
          <a:noFill/>
          <a:ln>
            <a:noFill/>
          </a:ln>
        </p:spPr>
      </p:pic>
      <p:sp>
        <p:nvSpPr>
          <p:cNvPr id="1141" name="Google Shape;1141;p65"/>
          <p:cNvSpPr txBox="1"/>
          <p:nvPr/>
        </p:nvSpPr>
        <p:spPr>
          <a:xfrm>
            <a:off x="496801" y="4440225"/>
            <a:ext cx="64671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100">
                <a:solidFill>
                  <a:schemeClr val="dk1"/>
                </a:solidFill>
                <a:latin typeface="Calibri"/>
                <a:ea typeface="Calibri"/>
                <a:cs typeface="Calibri"/>
                <a:sym typeface="Calibri"/>
              </a:rPr>
              <a:t>[1] </a:t>
            </a:r>
            <a:r>
              <a:rPr lang="it" sz="1100" u="sng">
                <a:solidFill>
                  <a:schemeClr val="dk1"/>
                </a:solidFill>
                <a:latin typeface="Calibri"/>
                <a:ea typeface="Calibri"/>
                <a:cs typeface="Calibri"/>
                <a:sym typeface="Calibri"/>
                <a:hlinkClick r:id="rId5">
                  <a:extLst>
                    <a:ext uri="{A12FA001-AC4F-418D-AE19-62706E023703}">
                      <ahyp:hlinkClr val="tx"/>
                    </a:ext>
                  </a:extLst>
                </a:hlinkClick>
              </a:rPr>
              <a:t>https://tkipf.github.io/graph-convolutional-networks/</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it" sz="1100">
                <a:solidFill>
                  <a:schemeClr val="dk1"/>
                </a:solidFill>
                <a:latin typeface="Calibri"/>
                <a:ea typeface="Calibri"/>
                <a:cs typeface="Calibri"/>
                <a:sym typeface="Calibri"/>
              </a:rPr>
              <a:t>[2] https://www.inference.vc/how-powerful-are-graph-convolutions-review-of-kipf-welling-2016-2/</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66"/>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149" name="Google Shape;1149;p66"/>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 </a:t>
            </a:r>
            <a:r>
              <a:rPr b="1" lang="it"/>
              <a:t>SA</a:t>
            </a:r>
            <a:r>
              <a:rPr lang="it" sz="1500"/>
              <a:t>mpling</a:t>
            </a:r>
            <a:r>
              <a:rPr lang="it"/>
              <a:t> </a:t>
            </a:r>
            <a:r>
              <a:rPr lang="it" sz="1500"/>
              <a:t>and aggre</a:t>
            </a:r>
            <a:r>
              <a:rPr b="1" lang="it"/>
              <a:t>G</a:t>
            </a:r>
            <a:r>
              <a:rPr lang="it" sz="1700"/>
              <a:t>at</a:t>
            </a:r>
            <a:r>
              <a:rPr b="1" lang="it"/>
              <a:t>E</a:t>
            </a:r>
            <a:r>
              <a:rPr lang="it"/>
              <a:t> </a:t>
            </a:r>
            <a:r>
              <a:rPr lang="it" sz="1700"/>
              <a:t>(Hamilton et al. 2017)</a:t>
            </a:r>
            <a:endParaRPr/>
          </a:p>
        </p:txBody>
      </p:sp>
      <p:sp>
        <p:nvSpPr>
          <p:cNvPr id="1150" name="Google Shape;1150;p66"/>
          <p:cNvSpPr txBox="1"/>
          <p:nvPr/>
        </p:nvSpPr>
        <p:spPr>
          <a:xfrm>
            <a:off x="206619" y="857131"/>
            <a:ext cx="8289600" cy="992700"/>
          </a:xfrm>
          <a:prstGeom prst="rect">
            <a:avLst/>
          </a:prstGeom>
          <a:noFill/>
          <a:ln>
            <a:noFill/>
          </a:ln>
        </p:spPr>
        <p:txBody>
          <a:bodyPr anchorCtr="0" anchor="t" bIns="34275" lIns="68575" spcFirstLastPara="1" rIns="68575" wrap="square" tIns="34275">
            <a:spAutoFit/>
          </a:bodyPr>
          <a:lstStyle/>
          <a:p>
            <a:pPr indent="-317500" lvl="0" marL="457200" marR="0" rtl="0" algn="l">
              <a:spcBef>
                <a:spcPts val="0"/>
              </a:spcBef>
              <a:spcAft>
                <a:spcPts val="0"/>
              </a:spcAft>
              <a:buClr>
                <a:schemeClr val="lt2"/>
              </a:buClr>
              <a:buSzPts val="1400"/>
              <a:buFont typeface="Roboto"/>
              <a:buAutoNum type="arabicPeriod"/>
            </a:pPr>
            <a:r>
              <a:rPr b="1" lang="it" sz="1500">
                <a:solidFill>
                  <a:schemeClr val="lt2"/>
                </a:solidFill>
                <a:latin typeface="Roboto"/>
                <a:ea typeface="Roboto"/>
                <a:cs typeface="Roboto"/>
                <a:sym typeface="Roboto"/>
              </a:rPr>
              <a:t>Neighbor sampling: </a:t>
            </a:r>
            <a:r>
              <a:rPr lang="it" sz="1500">
                <a:solidFill>
                  <a:schemeClr val="lt2"/>
                </a:solidFill>
                <a:latin typeface="Roboto"/>
                <a:ea typeface="Roboto"/>
                <a:cs typeface="Roboto"/>
                <a:sym typeface="Roboto"/>
              </a:rPr>
              <a:t>how many ”hops” to consider </a:t>
            </a:r>
            <a:r>
              <a:rPr lang="it" sz="1200">
                <a:solidFill>
                  <a:schemeClr val="lt2"/>
                </a:solidFill>
                <a:latin typeface="Roboto"/>
                <a:ea typeface="Roboto"/>
                <a:cs typeface="Roboto"/>
                <a:sym typeface="Roboto"/>
              </a:rPr>
              <a:t>(neighbors of neighbors)</a:t>
            </a:r>
            <a:endParaRPr sz="1100">
              <a:solidFill>
                <a:schemeClr val="lt2"/>
              </a:solidFill>
              <a:latin typeface="Roboto"/>
              <a:ea typeface="Roboto"/>
              <a:cs typeface="Roboto"/>
              <a:sym typeface="Roboto"/>
            </a:endParaRPr>
          </a:p>
          <a:p>
            <a:pPr indent="-323850" lvl="0" marL="457200" marR="0" rtl="0" algn="l">
              <a:spcBef>
                <a:spcPts val="0"/>
              </a:spcBef>
              <a:spcAft>
                <a:spcPts val="0"/>
              </a:spcAft>
              <a:buClr>
                <a:schemeClr val="lt2"/>
              </a:buClr>
              <a:buSzPts val="1500"/>
              <a:buFont typeface="Roboto"/>
              <a:buAutoNum type="arabicPeriod"/>
            </a:pPr>
            <a:r>
              <a:rPr b="1" lang="it" sz="1500">
                <a:solidFill>
                  <a:schemeClr val="lt2"/>
                </a:solidFill>
                <a:latin typeface="Roboto"/>
                <a:ea typeface="Roboto"/>
                <a:cs typeface="Roboto"/>
                <a:sym typeface="Roboto"/>
              </a:rPr>
              <a:t>Aggregation: </a:t>
            </a:r>
            <a:r>
              <a:rPr lang="it" sz="1500">
                <a:solidFill>
                  <a:schemeClr val="lt2"/>
                </a:solidFill>
                <a:latin typeface="Roboto"/>
                <a:ea typeface="Roboto"/>
                <a:cs typeface="Roboto"/>
                <a:sym typeface="Roboto"/>
              </a:rPr>
              <a:t>merge the node features (according to certain criteria)</a:t>
            </a:r>
            <a:endParaRPr sz="1100">
              <a:solidFill>
                <a:schemeClr val="lt2"/>
              </a:solidFill>
              <a:latin typeface="Roboto"/>
              <a:ea typeface="Roboto"/>
              <a:cs typeface="Roboto"/>
              <a:sym typeface="Roboto"/>
            </a:endParaRPr>
          </a:p>
          <a:p>
            <a:pPr indent="-323850" lvl="0" marL="457200" marR="0" rtl="0" algn="l">
              <a:spcBef>
                <a:spcPts val="0"/>
              </a:spcBef>
              <a:spcAft>
                <a:spcPts val="0"/>
              </a:spcAft>
              <a:buClr>
                <a:schemeClr val="lt2"/>
              </a:buClr>
              <a:buSzPts val="1500"/>
              <a:buFont typeface="Roboto"/>
              <a:buAutoNum type="arabicPeriod"/>
            </a:pPr>
            <a:r>
              <a:rPr b="1" lang="it" sz="1500">
                <a:solidFill>
                  <a:schemeClr val="lt2"/>
                </a:solidFill>
                <a:latin typeface="Roboto"/>
                <a:ea typeface="Roboto"/>
                <a:cs typeface="Roboto"/>
                <a:sym typeface="Roboto"/>
              </a:rPr>
              <a:t>Prediction: </a:t>
            </a:r>
            <a:r>
              <a:rPr lang="it" sz="1500">
                <a:solidFill>
                  <a:schemeClr val="lt2"/>
                </a:solidFill>
                <a:latin typeface="Roboto"/>
                <a:ea typeface="Roboto"/>
                <a:cs typeface="Roboto"/>
                <a:sym typeface="Roboto"/>
              </a:rPr>
              <a:t>each node is equipped with a simple neural networks which predicts the new representation</a:t>
            </a:r>
            <a:endParaRPr b="1" sz="1500" u="sng">
              <a:solidFill>
                <a:schemeClr val="lt2"/>
              </a:solidFill>
              <a:latin typeface="Roboto"/>
              <a:ea typeface="Roboto"/>
              <a:cs typeface="Roboto"/>
              <a:sym typeface="Roboto"/>
            </a:endParaRPr>
          </a:p>
        </p:txBody>
      </p:sp>
      <p:pic>
        <p:nvPicPr>
          <p:cNvPr id="1151" name="Google Shape;1151;p66"/>
          <p:cNvPicPr preferRelativeResize="0"/>
          <p:nvPr/>
        </p:nvPicPr>
        <p:blipFill rotWithShape="1">
          <a:blip r:embed="rId3">
            <a:alphaModFix/>
          </a:blip>
          <a:srcRect b="0" l="0" r="0" t="0"/>
          <a:stretch/>
        </p:blipFill>
        <p:spPr>
          <a:xfrm>
            <a:off x="1573728" y="2571756"/>
            <a:ext cx="5676901" cy="199609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7"/>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159" name="Google Shape;1159;p67"/>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 </a:t>
            </a:r>
            <a:r>
              <a:rPr b="1" lang="it"/>
              <a:t>SA</a:t>
            </a:r>
            <a:r>
              <a:rPr lang="it" sz="1500"/>
              <a:t>mpling</a:t>
            </a:r>
            <a:r>
              <a:rPr lang="it"/>
              <a:t> </a:t>
            </a:r>
            <a:r>
              <a:rPr lang="it" sz="1500"/>
              <a:t>and aggre</a:t>
            </a:r>
            <a:r>
              <a:rPr b="1" lang="it"/>
              <a:t>G</a:t>
            </a:r>
            <a:r>
              <a:rPr lang="it" sz="1700"/>
              <a:t>at</a:t>
            </a:r>
            <a:r>
              <a:rPr b="1" lang="it"/>
              <a:t>E</a:t>
            </a:r>
            <a:r>
              <a:rPr lang="it"/>
              <a:t> </a:t>
            </a:r>
            <a:r>
              <a:rPr lang="it" sz="1700"/>
              <a:t>(Hamilton et al. 2017)</a:t>
            </a:r>
            <a:endParaRPr/>
          </a:p>
        </p:txBody>
      </p:sp>
      <p:sp>
        <p:nvSpPr>
          <p:cNvPr id="1160" name="Google Shape;1160;p67"/>
          <p:cNvSpPr/>
          <p:nvPr/>
        </p:nvSpPr>
        <p:spPr>
          <a:xfrm rot="-822965">
            <a:off x="708741" y="2063936"/>
            <a:ext cx="312512" cy="303854"/>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1161" name="Google Shape;1161;p67"/>
          <p:cNvSpPr/>
          <p:nvPr/>
        </p:nvSpPr>
        <p:spPr>
          <a:xfrm rot="-959898">
            <a:off x="708719" y="2540494"/>
            <a:ext cx="312399" cy="30366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cxnSp>
        <p:nvCxnSpPr>
          <p:cNvPr id="1162" name="Google Shape;1162;p67"/>
          <p:cNvCxnSpPr>
            <a:stCxn id="1160" idx="5"/>
          </p:cNvCxnSpPr>
          <p:nvPr/>
        </p:nvCxnSpPr>
        <p:spPr>
          <a:xfrm>
            <a:off x="997792" y="2294034"/>
            <a:ext cx="438600" cy="128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163" name="Google Shape;1163;p67"/>
          <p:cNvCxnSpPr>
            <a:stCxn id="1161" idx="6"/>
          </p:cNvCxnSpPr>
          <p:nvPr/>
        </p:nvCxnSpPr>
        <p:spPr>
          <a:xfrm flipH="1" rot="10800000">
            <a:off x="1015069" y="2534676"/>
            <a:ext cx="421200" cy="114600"/>
          </a:xfrm>
          <a:prstGeom prst="straightConnector1">
            <a:avLst/>
          </a:prstGeom>
          <a:noFill/>
          <a:ln cap="flat" cmpd="sng" w="9525">
            <a:solidFill>
              <a:schemeClr val="accent1"/>
            </a:solidFill>
            <a:prstDash val="solid"/>
            <a:miter lim="800000"/>
            <a:headEnd len="sm" w="sm" type="none"/>
            <a:tailEnd len="med" w="med" type="triangle"/>
          </a:ln>
        </p:spPr>
      </p:cxnSp>
      <p:sp>
        <p:nvSpPr>
          <p:cNvPr id="1164" name="Google Shape;1164;p67"/>
          <p:cNvSpPr/>
          <p:nvPr/>
        </p:nvSpPr>
        <p:spPr>
          <a:xfrm>
            <a:off x="1436377" y="2294018"/>
            <a:ext cx="540600" cy="355200"/>
          </a:xfrm>
          <a:prstGeom prst="rect">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NN</a:t>
            </a:r>
            <a:endParaRPr sz="1100"/>
          </a:p>
        </p:txBody>
      </p:sp>
      <p:sp>
        <p:nvSpPr>
          <p:cNvPr id="1165" name="Google Shape;1165;p67"/>
          <p:cNvSpPr/>
          <p:nvPr/>
        </p:nvSpPr>
        <p:spPr>
          <a:xfrm rot="-822965">
            <a:off x="636894" y="3468829"/>
            <a:ext cx="312512" cy="303854"/>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1166" name="Google Shape;1166;p67"/>
          <p:cNvSpPr/>
          <p:nvPr/>
        </p:nvSpPr>
        <p:spPr>
          <a:xfrm rot="-959898">
            <a:off x="636872" y="3945388"/>
            <a:ext cx="312399" cy="30366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1167" name="Google Shape;1167;p67"/>
          <p:cNvCxnSpPr>
            <a:stCxn id="1165" idx="5"/>
          </p:cNvCxnSpPr>
          <p:nvPr/>
        </p:nvCxnSpPr>
        <p:spPr>
          <a:xfrm>
            <a:off x="925945" y="3698927"/>
            <a:ext cx="438600" cy="128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168" name="Google Shape;1168;p67"/>
          <p:cNvCxnSpPr>
            <a:stCxn id="1166" idx="6"/>
          </p:cNvCxnSpPr>
          <p:nvPr/>
        </p:nvCxnSpPr>
        <p:spPr>
          <a:xfrm flipH="1" rot="10800000">
            <a:off x="943222" y="3939569"/>
            <a:ext cx="421200" cy="114600"/>
          </a:xfrm>
          <a:prstGeom prst="straightConnector1">
            <a:avLst/>
          </a:prstGeom>
          <a:noFill/>
          <a:ln cap="flat" cmpd="sng" w="9525">
            <a:solidFill>
              <a:schemeClr val="accent1"/>
            </a:solidFill>
            <a:prstDash val="solid"/>
            <a:miter lim="800000"/>
            <a:headEnd len="sm" w="sm" type="none"/>
            <a:tailEnd len="med" w="med" type="triangle"/>
          </a:ln>
        </p:spPr>
      </p:cxnSp>
      <p:sp>
        <p:nvSpPr>
          <p:cNvPr id="1169" name="Google Shape;1169;p67"/>
          <p:cNvSpPr/>
          <p:nvPr/>
        </p:nvSpPr>
        <p:spPr>
          <a:xfrm>
            <a:off x="1364530" y="3698912"/>
            <a:ext cx="540600" cy="355200"/>
          </a:xfrm>
          <a:prstGeom prst="rect">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NN</a:t>
            </a:r>
            <a:endParaRPr sz="1100"/>
          </a:p>
        </p:txBody>
      </p:sp>
      <p:sp>
        <p:nvSpPr>
          <p:cNvPr id="1170" name="Google Shape;1170;p67"/>
          <p:cNvSpPr/>
          <p:nvPr/>
        </p:nvSpPr>
        <p:spPr>
          <a:xfrm rot="-822965">
            <a:off x="896562" y="3102768"/>
            <a:ext cx="312512" cy="303854"/>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F</a:t>
            </a:r>
            <a:endParaRPr sz="1100"/>
          </a:p>
        </p:txBody>
      </p:sp>
      <p:cxnSp>
        <p:nvCxnSpPr>
          <p:cNvPr id="1171" name="Google Shape;1171;p67"/>
          <p:cNvCxnSpPr>
            <a:stCxn id="1170" idx="5"/>
          </p:cNvCxnSpPr>
          <p:nvPr/>
        </p:nvCxnSpPr>
        <p:spPr>
          <a:xfrm>
            <a:off x="1185612" y="3332865"/>
            <a:ext cx="246900" cy="366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172" name="Google Shape;1172;p67"/>
          <p:cNvCxnSpPr>
            <a:stCxn id="1169" idx="3"/>
          </p:cNvCxnSpPr>
          <p:nvPr/>
        </p:nvCxnSpPr>
        <p:spPr>
          <a:xfrm>
            <a:off x="1905130" y="3876512"/>
            <a:ext cx="3795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173" name="Google Shape;1173;p67"/>
          <p:cNvCxnSpPr>
            <a:stCxn id="1164" idx="3"/>
          </p:cNvCxnSpPr>
          <p:nvPr/>
        </p:nvCxnSpPr>
        <p:spPr>
          <a:xfrm>
            <a:off x="1976977" y="2471618"/>
            <a:ext cx="307500" cy="0"/>
          </a:xfrm>
          <a:prstGeom prst="straightConnector1">
            <a:avLst/>
          </a:prstGeom>
          <a:noFill/>
          <a:ln cap="flat" cmpd="sng" w="9525">
            <a:solidFill>
              <a:schemeClr val="accent1"/>
            </a:solidFill>
            <a:prstDash val="solid"/>
            <a:miter lim="800000"/>
            <a:headEnd len="sm" w="sm" type="none"/>
            <a:tailEnd len="med" w="med" type="triangle"/>
          </a:ln>
        </p:spPr>
      </p:cxnSp>
      <p:sp>
        <p:nvSpPr>
          <p:cNvPr id="1174" name="Google Shape;1174;p67"/>
          <p:cNvSpPr/>
          <p:nvPr/>
        </p:nvSpPr>
        <p:spPr>
          <a:xfrm rot="-822965">
            <a:off x="2315804" y="2312702"/>
            <a:ext cx="312512" cy="303854"/>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F</a:t>
            </a:r>
            <a:endParaRPr sz="1100"/>
          </a:p>
        </p:txBody>
      </p:sp>
      <p:sp>
        <p:nvSpPr>
          <p:cNvPr id="1175" name="Google Shape;1175;p67"/>
          <p:cNvSpPr/>
          <p:nvPr/>
        </p:nvSpPr>
        <p:spPr>
          <a:xfrm rot="-822965">
            <a:off x="2315803" y="3704848"/>
            <a:ext cx="312512" cy="303854"/>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cxnSp>
        <p:nvCxnSpPr>
          <p:cNvPr id="1176" name="Google Shape;1176;p67"/>
          <p:cNvCxnSpPr>
            <a:stCxn id="1175" idx="6"/>
          </p:cNvCxnSpPr>
          <p:nvPr/>
        </p:nvCxnSpPr>
        <p:spPr>
          <a:xfrm flipH="1" rot="10800000">
            <a:off x="2623859" y="3254825"/>
            <a:ext cx="512100" cy="564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177" name="Google Shape;1177;p67"/>
          <p:cNvCxnSpPr>
            <a:stCxn id="1174" idx="5"/>
          </p:cNvCxnSpPr>
          <p:nvPr/>
        </p:nvCxnSpPr>
        <p:spPr>
          <a:xfrm>
            <a:off x="2604854" y="2542800"/>
            <a:ext cx="531000" cy="560700"/>
          </a:xfrm>
          <a:prstGeom prst="straightConnector1">
            <a:avLst/>
          </a:prstGeom>
          <a:noFill/>
          <a:ln cap="flat" cmpd="sng" w="9525">
            <a:solidFill>
              <a:schemeClr val="accent1"/>
            </a:solidFill>
            <a:prstDash val="solid"/>
            <a:miter lim="800000"/>
            <a:headEnd len="sm" w="sm" type="none"/>
            <a:tailEnd len="med" w="med" type="triangle"/>
          </a:ln>
        </p:spPr>
      </p:cxnSp>
      <p:sp>
        <p:nvSpPr>
          <p:cNvPr id="1178" name="Google Shape;1178;p67"/>
          <p:cNvSpPr/>
          <p:nvPr/>
        </p:nvSpPr>
        <p:spPr>
          <a:xfrm>
            <a:off x="3135959" y="2995856"/>
            <a:ext cx="540600" cy="355200"/>
          </a:xfrm>
          <a:prstGeom prst="rect">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NN</a:t>
            </a:r>
            <a:endParaRPr sz="1100"/>
          </a:p>
        </p:txBody>
      </p:sp>
      <p:cxnSp>
        <p:nvCxnSpPr>
          <p:cNvPr id="1179" name="Google Shape;1179;p67"/>
          <p:cNvCxnSpPr>
            <a:stCxn id="1178" idx="3"/>
          </p:cNvCxnSpPr>
          <p:nvPr/>
        </p:nvCxnSpPr>
        <p:spPr>
          <a:xfrm>
            <a:off x="3676559" y="3173456"/>
            <a:ext cx="362400" cy="0"/>
          </a:xfrm>
          <a:prstGeom prst="straightConnector1">
            <a:avLst/>
          </a:prstGeom>
          <a:noFill/>
          <a:ln cap="flat" cmpd="sng" w="9525">
            <a:solidFill>
              <a:schemeClr val="accent1"/>
            </a:solidFill>
            <a:prstDash val="solid"/>
            <a:miter lim="800000"/>
            <a:headEnd len="sm" w="sm" type="none"/>
            <a:tailEnd len="med" w="med" type="triangle"/>
          </a:ln>
        </p:spPr>
      </p:cxnSp>
      <p:sp>
        <p:nvSpPr>
          <p:cNvPr id="1180" name="Google Shape;1180;p67"/>
          <p:cNvSpPr/>
          <p:nvPr/>
        </p:nvSpPr>
        <p:spPr>
          <a:xfrm rot="-822965">
            <a:off x="4051223" y="3012032"/>
            <a:ext cx="312512" cy="303854"/>
          </a:xfrm>
          <a:prstGeom prst="ellipse">
            <a:avLst/>
          </a:prstGeom>
          <a:solidFill>
            <a:schemeClr val="accent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1181" name="Google Shape;1181;p67"/>
          <p:cNvSpPr txBox="1"/>
          <p:nvPr/>
        </p:nvSpPr>
        <p:spPr>
          <a:xfrm>
            <a:off x="3792289" y="3369613"/>
            <a:ext cx="830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900">
                <a:solidFill>
                  <a:schemeClr val="dk1"/>
                </a:solidFill>
                <a:latin typeface="Calibri"/>
                <a:ea typeface="Calibri"/>
                <a:cs typeface="Calibri"/>
                <a:sym typeface="Calibri"/>
              </a:rPr>
              <a:t>target </a:t>
            </a:r>
            <a:endParaRPr sz="1100"/>
          </a:p>
          <a:p>
            <a:pPr indent="0" lvl="0" marL="0" marR="0" rtl="0" algn="ctr">
              <a:spcBef>
                <a:spcPts val="0"/>
              </a:spcBef>
              <a:spcAft>
                <a:spcPts val="0"/>
              </a:spcAft>
              <a:buNone/>
            </a:pPr>
            <a:r>
              <a:rPr lang="it" sz="900">
                <a:solidFill>
                  <a:schemeClr val="dk1"/>
                </a:solidFill>
                <a:latin typeface="Calibri"/>
                <a:ea typeface="Calibri"/>
                <a:cs typeface="Calibri"/>
                <a:sym typeface="Calibri"/>
              </a:rPr>
              <a:t>representation</a:t>
            </a:r>
            <a:endParaRPr sz="1100"/>
          </a:p>
        </p:txBody>
      </p:sp>
      <p:sp>
        <p:nvSpPr>
          <p:cNvPr id="1182" name="Google Shape;1182;p67"/>
          <p:cNvSpPr txBox="1"/>
          <p:nvPr/>
        </p:nvSpPr>
        <p:spPr>
          <a:xfrm>
            <a:off x="1108228" y="4174760"/>
            <a:ext cx="459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900">
                <a:solidFill>
                  <a:schemeClr val="dk1"/>
                </a:solidFill>
                <a:latin typeface="Calibri"/>
                <a:ea typeface="Calibri"/>
                <a:cs typeface="Calibri"/>
                <a:sym typeface="Calibri"/>
              </a:rPr>
              <a:t>2-hops</a:t>
            </a:r>
            <a:endParaRPr sz="1100"/>
          </a:p>
        </p:txBody>
      </p:sp>
      <p:sp>
        <p:nvSpPr>
          <p:cNvPr id="1183" name="Google Shape;1183;p67"/>
          <p:cNvSpPr txBox="1"/>
          <p:nvPr/>
        </p:nvSpPr>
        <p:spPr>
          <a:xfrm>
            <a:off x="1282536" y="2719228"/>
            <a:ext cx="459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900">
                <a:solidFill>
                  <a:schemeClr val="dk1"/>
                </a:solidFill>
                <a:latin typeface="Calibri"/>
                <a:ea typeface="Calibri"/>
                <a:cs typeface="Calibri"/>
                <a:sym typeface="Calibri"/>
              </a:rPr>
              <a:t>2-hops</a:t>
            </a:r>
            <a:endParaRPr sz="1100"/>
          </a:p>
        </p:txBody>
      </p:sp>
      <p:sp>
        <p:nvSpPr>
          <p:cNvPr id="1184" name="Google Shape;1184;p67"/>
          <p:cNvSpPr txBox="1"/>
          <p:nvPr/>
        </p:nvSpPr>
        <p:spPr>
          <a:xfrm>
            <a:off x="2392055" y="2719228"/>
            <a:ext cx="413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900">
                <a:solidFill>
                  <a:schemeClr val="dk1"/>
                </a:solidFill>
                <a:latin typeface="Calibri"/>
                <a:ea typeface="Calibri"/>
                <a:cs typeface="Calibri"/>
                <a:sym typeface="Calibri"/>
              </a:rPr>
              <a:t>1-hop</a:t>
            </a:r>
            <a:endParaRPr sz="1100"/>
          </a:p>
        </p:txBody>
      </p:sp>
      <p:sp>
        <p:nvSpPr>
          <p:cNvPr id="1185" name="Google Shape;1185;p67"/>
          <p:cNvSpPr txBox="1"/>
          <p:nvPr/>
        </p:nvSpPr>
        <p:spPr>
          <a:xfrm>
            <a:off x="2484113" y="4041398"/>
            <a:ext cx="413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900">
                <a:solidFill>
                  <a:schemeClr val="dk1"/>
                </a:solidFill>
                <a:latin typeface="Calibri"/>
                <a:ea typeface="Calibri"/>
                <a:cs typeface="Calibri"/>
                <a:sym typeface="Calibri"/>
              </a:rPr>
              <a:t>1-hop</a:t>
            </a:r>
            <a:endParaRPr sz="1100"/>
          </a:p>
        </p:txBody>
      </p:sp>
      <p:sp>
        <p:nvSpPr>
          <p:cNvPr id="1186" name="Google Shape;1186;p67"/>
          <p:cNvSpPr txBox="1"/>
          <p:nvPr/>
        </p:nvSpPr>
        <p:spPr>
          <a:xfrm>
            <a:off x="206619" y="857131"/>
            <a:ext cx="8289600" cy="992700"/>
          </a:xfrm>
          <a:prstGeom prst="rect">
            <a:avLst/>
          </a:prstGeom>
          <a:noFill/>
          <a:ln>
            <a:noFill/>
          </a:ln>
        </p:spPr>
        <p:txBody>
          <a:bodyPr anchorCtr="0" anchor="t" bIns="34275" lIns="68575" spcFirstLastPara="1" rIns="68575" wrap="square" tIns="34275">
            <a:spAutoFit/>
          </a:bodyPr>
          <a:lstStyle/>
          <a:p>
            <a:pPr indent="-317500" lvl="0" marL="457200" marR="0" rtl="0" algn="l">
              <a:spcBef>
                <a:spcPts val="0"/>
              </a:spcBef>
              <a:spcAft>
                <a:spcPts val="0"/>
              </a:spcAft>
              <a:buClr>
                <a:schemeClr val="lt2"/>
              </a:buClr>
              <a:buSzPts val="1400"/>
              <a:buFont typeface="Roboto"/>
              <a:buAutoNum type="arabicPeriod"/>
            </a:pPr>
            <a:r>
              <a:rPr b="1" lang="it" sz="1500">
                <a:solidFill>
                  <a:schemeClr val="lt2"/>
                </a:solidFill>
                <a:latin typeface="Roboto"/>
                <a:ea typeface="Roboto"/>
                <a:cs typeface="Roboto"/>
                <a:sym typeface="Roboto"/>
              </a:rPr>
              <a:t>Neighbor sampling: </a:t>
            </a:r>
            <a:r>
              <a:rPr lang="it" sz="1500">
                <a:solidFill>
                  <a:schemeClr val="lt2"/>
                </a:solidFill>
                <a:latin typeface="Roboto"/>
                <a:ea typeface="Roboto"/>
                <a:cs typeface="Roboto"/>
                <a:sym typeface="Roboto"/>
              </a:rPr>
              <a:t>how many ”hops” to consider </a:t>
            </a:r>
            <a:r>
              <a:rPr lang="it" sz="1200">
                <a:solidFill>
                  <a:schemeClr val="lt2"/>
                </a:solidFill>
                <a:latin typeface="Roboto"/>
                <a:ea typeface="Roboto"/>
                <a:cs typeface="Roboto"/>
                <a:sym typeface="Roboto"/>
              </a:rPr>
              <a:t>(neighbors of neighbors)</a:t>
            </a:r>
            <a:endParaRPr sz="1100">
              <a:solidFill>
                <a:schemeClr val="lt2"/>
              </a:solidFill>
              <a:latin typeface="Roboto"/>
              <a:ea typeface="Roboto"/>
              <a:cs typeface="Roboto"/>
              <a:sym typeface="Roboto"/>
            </a:endParaRPr>
          </a:p>
          <a:p>
            <a:pPr indent="-323850" lvl="0" marL="457200" marR="0" rtl="0" algn="l">
              <a:spcBef>
                <a:spcPts val="0"/>
              </a:spcBef>
              <a:spcAft>
                <a:spcPts val="0"/>
              </a:spcAft>
              <a:buClr>
                <a:schemeClr val="lt2"/>
              </a:buClr>
              <a:buSzPts val="1500"/>
              <a:buFont typeface="Roboto"/>
              <a:buAutoNum type="arabicPeriod"/>
            </a:pPr>
            <a:r>
              <a:rPr b="1" lang="it" sz="1500">
                <a:solidFill>
                  <a:schemeClr val="lt2"/>
                </a:solidFill>
                <a:latin typeface="Roboto"/>
                <a:ea typeface="Roboto"/>
                <a:cs typeface="Roboto"/>
                <a:sym typeface="Roboto"/>
              </a:rPr>
              <a:t>Aggregation: </a:t>
            </a:r>
            <a:r>
              <a:rPr lang="it" sz="1500">
                <a:solidFill>
                  <a:schemeClr val="lt2"/>
                </a:solidFill>
                <a:latin typeface="Roboto"/>
                <a:ea typeface="Roboto"/>
                <a:cs typeface="Roboto"/>
                <a:sym typeface="Roboto"/>
              </a:rPr>
              <a:t>merge the node features (according to certain criteria)</a:t>
            </a:r>
            <a:endParaRPr sz="1100">
              <a:solidFill>
                <a:schemeClr val="lt2"/>
              </a:solidFill>
              <a:latin typeface="Roboto"/>
              <a:ea typeface="Roboto"/>
              <a:cs typeface="Roboto"/>
              <a:sym typeface="Roboto"/>
            </a:endParaRPr>
          </a:p>
          <a:p>
            <a:pPr indent="-323850" lvl="0" marL="457200" marR="0" rtl="0" algn="l">
              <a:spcBef>
                <a:spcPts val="0"/>
              </a:spcBef>
              <a:spcAft>
                <a:spcPts val="0"/>
              </a:spcAft>
              <a:buClr>
                <a:schemeClr val="lt2"/>
              </a:buClr>
              <a:buSzPts val="1500"/>
              <a:buFont typeface="Roboto"/>
              <a:buAutoNum type="arabicPeriod"/>
            </a:pPr>
            <a:r>
              <a:rPr b="1" lang="it" sz="1500">
                <a:solidFill>
                  <a:schemeClr val="lt2"/>
                </a:solidFill>
                <a:latin typeface="Roboto"/>
                <a:ea typeface="Roboto"/>
                <a:cs typeface="Roboto"/>
                <a:sym typeface="Roboto"/>
              </a:rPr>
              <a:t>Prediction: </a:t>
            </a:r>
            <a:r>
              <a:rPr lang="it" sz="1500">
                <a:solidFill>
                  <a:schemeClr val="lt2"/>
                </a:solidFill>
                <a:latin typeface="Roboto"/>
                <a:ea typeface="Roboto"/>
                <a:cs typeface="Roboto"/>
                <a:sym typeface="Roboto"/>
              </a:rPr>
              <a:t>each node is equipped with a simple neural networks which predicts the new representation</a:t>
            </a:r>
            <a:endParaRPr b="1" sz="1500" u="sng">
              <a:solidFill>
                <a:schemeClr val="lt2"/>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68"/>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194" name="Google Shape;1194;p68"/>
          <p:cNvSpPr txBox="1"/>
          <p:nvPr/>
        </p:nvSpPr>
        <p:spPr>
          <a:xfrm>
            <a:off x="1127760" y="1854661"/>
            <a:ext cx="3595800" cy="5310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chemeClr val="accent6"/>
              </a:buClr>
              <a:buSzPts val="1500"/>
              <a:buFont typeface="Calibri"/>
              <a:buAutoNum type="arabicPeriod"/>
            </a:pPr>
            <a:r>
              <a:rPr lang="it" sz="1500">
                <a:solidFill>
                  <a:schemeClr val="accent6"/>
                </a:solidFill>
                <a:latin typeface="Calibri"/>
                <a:ea typeface="Calibri"/>
                <a:cs typeface="Calibri"/>
                <a:sym typeface="Calibri"/>
              </a:rPr>
              <a:t>scalable to large graphs</a:t>
            </a:r>
            <a:endParaRPr sz="1100"/>
          </a:p>
          <a:p>
            <a:pPr indent="-336550" lvl="0" marL="342900" marR="0" rtl="0" algn="l">
              <a:spcBef>
                <a:spcPts val="0"/>
              </a:spcBef>
              <a:spcAft>
                <a:spcPts val="0"/>
              </a:spcAft>
              <a:buClr>
                <a:schemeClr val="accent6"/>
              </a:buClr>
              <a:buSzPts val="1500"/>
              <a:buFont typeface="Calibri"/>
              <a:buAutoNum type="arabicPeriod"/>
            </a:pPr>
            <a:r>
              <a:rPr lang="it" sz="1500">
                <a:solidFill>
                  <a:schemeClr val="accent6"/>
                </a:solidFill>
                <a:latin typeface="Calibri"/>
                <a:ea typeface="Calibri"/>
                <a:cs typeface="Calibri"/>
                <a:sym typeface="Calibri"/>
              </a:rPr>
              <a:t>inductive</a:t>
            </a:r>
            <a:endParaRPr sz="1500">
              <a:solidFill>
                <a:schemeClr val="dk1"/>
              </a:solidFill>
              <a:latin typeface="Calibri"/>
              <a:ea typeface="Calibri"/>
              <a:cs typeface="Calibri"/>
              <a:sym typeface="Calibri"/>
            </a:endParaRPr>
          </a:p>
        </p:txBody>
      </p:sp>
      <p:sp>
        <p:nvSpPr>
          <p:cNvPr id="1195" name="Google Shape;1195;p68"/>
          <p:cNvSpPr txBox="1"/>
          <p:nvPr/>
        </p:nvSpPr>
        <p:spPr>
          <a:xfrm>
            <a:off x="5511018" y="1854661"/>
            <a:ext cx="3595800" cy="531000"/>
          </a:xfrm>
          <a:prstGeom prst="rect">
            <a:avLst/>
          </a:prstGeom>
          <a:noFill/>
          <a:ln>
            <a:noFill/>
          </a:ln>
        </p:spPr>
        <p:txBody>
          <a:bodyPr anchorCtr="0" anchor="t" bIns="34275" lIns="68575" spcFirstLastPara="1" rIns="68575" wrap="square" tIns="34275">
            <a:spAutoFit/>
          </a:bodyPr>
          <a:lstStyle/>
          <a:p>
            <a:pPr indent="-336550" lvl="0" marL="342900" marR="0" rtl="0" algn="l">
              <a:spcBef>
                <a:spcPts val="0"/>
              </a:spcBef>
              <a:spcAft>
                <a:spcPts val="0"/>
              </a:spcAft>
              <a:buClr>
                <a:srgbClr val="C00000"/>
              </a:buClr>
              <a:buSzPts val="1500"/>
              <a:buFont typeface="Calibri"/>
              <a:buAutoNum type="arabicPeriod"/>
            </a:pPr>
            <a:r>
              <a:rPr lang="it" sz="1500">
                <a:solidFill>
                  <a:srgbClr val="C00000"/>
                </a:solidFill>
                <a:latin typeface="Calibri"/>
                <a:ea typeface="Calibri"/>
                <a:cs typeface="Calibri"/>
                <a:sym typeface="Calibri"/>
              </a:rPr>
              <a:t>fails at capturing simple structures</a:t>
            </a:r>
            <a:endParaRPr sz="1100"/>
          </a:p>
          <a:p>
            <a:pPr indent="-336550" lvl="0" marL="342900" marR="0" rtl="0" algn="l">
              <a:spcBef>
                <a:spcPts val="0"/>
              </a:spcBef>
              <a:spcAft>
                <a:spcPts val="0"/>
              </a:spcAft>
              <a:buClr>
                <a:srgbClr val="C00000"/>
              </a:buClr>
              <a:buSzPts val="1500"/>
              <a:buFont typeface="Calibri"/>
              <a:buAutoNum type="arabicPeriod"/>
            </a:pPr>
            <a:r>
              <a:rPr lang="it" sz="1500">
                <a:solidFill>
                  <a:srgbClr val="C00000"/>
                </a:solidFill>
                <a:latin typeface="Calibri"/>
                <a:ea typeface="Calibri"/>
                <a:cs typeface="Calibri"/>
                <a:sym typeface="Calibri"/>
              </a:rPr>
              <a:t>still dependent on k (hops)</a:t>
            </a:r>
            <a:endParaRPr sz="1100"/>
          </a:p>
        </p:txBody>
      </p:sp>
      <p:pic>
        <p:nvPicPr>
          <p:cNvPr descr="Segno di spunta" id="1196" name="Google Shape;1196;p68"/>
          <p:cNvPicPr preferRelativeResize="0"/>
          <p:nvPr/>
        </p:nvPicPr>
        <p:blipFill rotWithShape="1">
          <a:blip r:embed="rId3">
            <a:alphaModFix/>
          </a:blip>
          <a:srcRect b="0" l="0" r="0" t="0"/>
          <a:stretch/>
        </p:blipFill>
        <p:spPr>
          <a:xfrm>
            <a:off x="1127760" y="838081"/>
            <a:ext cx="685800" cy="685800"/>
          </a:xfrm>
          <a:prstGeom prst="rect">
            <a:avLst/>
          </a:prstGeom>
          <a:noFill/>
          <a:ln>
            <a:noFill/>
          </a:ln>
        </p:spPr>
      </p:pic>
      <p:pic>
        <p:nvPicPr>
          <p:cNvPr descr="Chiudi" id="1197" name="Google Shape;1197;p68"/>
          <p:cNvPicPr preferRelativeResize="0"/>
          <p:nvPr/>
        </p:nvPicPr>
        <p:blipFill rotWithShape="1">
          <a:blip r:embed="rId4">
            <a:alphaModFix/>
          </a:blip>
          <a:srcRect b="0" l="0" r="0" t="0"/>
          <a:stretch/>
        </p:blipFill>
        <p:spPr>
          <a:xfrm>
            <a:off x="5548239" y="838081"/>
            <a:ext cx="685800" cy="685800"/>
          </a:xfrm>
          <a:prstGeom prst="rect">
            <a:avLst/>
          </a:prstGeom>
          <a:noFill/>
          <a:ln>
            <a:noFill/>
          </a:ln>
        </p:spPr>
      </p:pic>
      <p:sp>
        <p:nvSpPr>
          <p:cNvPr id="1198" name="Google Shape;1198;p68"/>
          <p:cNvSpPr txBox="1"/>
          <p:nvPr/>
        </p:nvSpPr>
        <p:spPr>
          <a:xfrm>
            <a:off x="342900" y="4063044"/>
            <a:ext cx="45096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900" u="sng">
                <a:solidFill>
                  <a:schemeClr val="dk1"/>
                </a:solidFill>
                <a:latin typeface="Calibri"/>
                <a:ea typeface="Calibri"/>
                <a:cs typeface="Calibri"/>
                <a:sym typeface="Calibri"/>
                <a:hlinkClick r:id="rId5">
                  <a:extLst>
                    <a:ext uri="{A12FA001-AC4F-418D-AE19-62706E023703}">
                      <ahyp:hlinkClr val="tx"/>
                    </a:ext>
                  </a:extLst>
                </a:hlinkClick>
              </a:rPr>
              <a:t>[1] Anisotropic, Dynamic, Spectral and Multiscale Filters Defined on Graphs, B. Kniazev</a:t>
            </a:r>
            <a:endParaRPr sz="900">
              <a:solidFill>
                <a:schemeClr val="dk1"/>
              </a:solidFill>
              <a:latin typeface="Calibri"/>
              <a:ea typeface="Calibri"/>
              <a:cs typeface="Calibri"/>
              <a:sym typeface="Calibri"/>
            </a:endParaRPr>
          </a:p>
          <a:p>
            <a:pPr indent="0" lvl="0" marL="0" marR="0" rtl="0" algn="l">
              <a:spcBef>
                <a:spcPts val="0"/>
              </a:spcBef>
              <a:spcAft>
                <a:spcPts val="0"/>
              </a:spcAft>
              <a:buNone/>
            </a:pPr>
            <a:r>
              <a:rPr lang="it" sz="900">
                <a:solidFill>
                  <a:schemeClr val="dk1"/>
                </a:solidFill>
                <a:latin typeface="Calibri"/>
                <a:ea typeface="Calibri"/>
                <a:cs typeface="Calibri"/>
                <a:sym typeface="Calibri"/>
              </a:rPr>
              <a:t>[2] Xu, K., Hu, W., Leskovec, J., &amp; Jegelka, S. (2018). How powerful are graph neural networks?</a:t>
            </a:r>
            <a:endParaRPr sz="1100"/>
          </a:p>
          <a:p>
            <a:pPr indent="0" lvl="0" marL="0" marR="0" rtl="0" algn="l">
              <a:spcBef>
                <a:spcPts val="0"/>
              </a:spcBef>
              <a:spcAft>
                <a:spcPts val="0"/>
              </a:spcAft>
              <a:buNone/>
            </a:pPr>
            <a:r>
              <a:rPr lang="it" sz="900">
                <a:solidFill>
                  <a:schemeClr val="dk1"/>
                </a:solidFill>
                <a:latin typeface="Calibri"/>
                <a:ea typeface="Calibri"/>
                <a:cs typeface="Calibri"/>
                <a:sym typeface="Calibri"/>
              </a:rPr>
              <a:t>[3] </a:t>
            </a:r>
            <a:r>
              <a:rPr lang="it" sz="900" u="sng">
                <a:solidFill>
                  <a:schemeClr val="dk1"/>
                </a:solidFill>
                <a:latin typeface="Calibri"/>
                <a:ea typeface="Calibri"/>
                <a:cs typeface="Calibri"/>
                <a:sym typeface="Calibri"/>
                <a:hlinkClick r:id="rId6">
                  <a:extLst>
                    <a:ext uri="{A12FA001-AC4F-418D-AE19-62706E023703}">
                      <ahyp:hlinkClr val="tx"/>
                    </a:ext>
                  </a:extLst>
                </a:hlinkClick>
              </a:rPr>
              <a:t>Can Graph Neural Networks Count Substructures?</a:t>
            </a:r>
            <a:r>
              <a:rPr lang="it" sz="900">
                <a:solidFill>
                  <a:schemeClr val="dk1"/>
                </a:solidFill>
                <a:latin typeface="Calibri"/>
                <a:ea typeface="Calibri"/>
                <a:cs typeface="Calibri"/>
                <a:sym typeface="Calibri"/>
              </a:rPr>
              <a:t> Z. Chen et al.</a:t>
            </a:r>
            <a:endParaRPr sz="1100"/>
          </a:p>
        </p:txBody>
      </p:sp>
      <p:sp>
        <p:nvSpPr>
          <p:cNvPr id="1199" name="Google Shape;1199;p68"/>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 </a:t>
            </a:r>
            <a:r>
              <a:rPr b="1" lang="it"/>
              <a:t>SA</a:t>
            </a:r>
            <a:r>
              <a:rPr lang="it" sz="1500"/>
              <a:t>mpling</a:t>
            </a:r>
            <a:r>
              <a:rPr lang="it"/>
              <a:t> </a:t>
            </a:r>
            <a:r>
              <a:rPr lang="it" sz="1500"/>
              <a:t>and aggre</a:t>
            </a:r>
            <a:r>
              <a:rPr b="1" lang="it"/>
              <a:t>G</a:t>
            </a:r>
            <a:r>
              <a:rPr lang="it" sz="1700"/>
              <a:t>at</a:t>
            </a:r>
            <a:r>
              <a:rPr b="1" lang="it"/>
              <a:t>E</a:t>
            </a:r>
            <a:r>
              <a:rPr lang="it"/>
              <a:t> </a:t>
            </a:r>
            <a:r>
              <a:rPr lang="it" sz="1700"/>
              <a:t>(Hamilton et al. 2017)</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69"/>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Training GNNs</a:t>
            </a:r>
            <a:endParaRPr/>
          </a:p>
        </p:txBody>
      </p:sp>
      <p:grpSp>
        <p:nvGrpSpPr>
          <p:cNvPr id="1205" name="Google Shape;1205;p69"/>
          <p:cNvGrpSpPr/>
          <p:nvPr/>
        </p:nvGrpSpPr>
        <p:grpSpPr>
          <a:xfrm>
            <a:off x="6490602" y="1480348"/>
            <a:ext cx="916425" cy="1035776"/>
            <a:chOff x="1533745" y="3066424"/>
            <a:chExt cx="1221900" cy="1381034"/>
          </a:xfrm>
        </p:grpSpPr>
        <p:grpSp>
          <p:nvGrpSpPr>
            <p:cNvPr id="1206" name="Google Shape;1206;p69"/>
            <p:cNvGrpSpPr/>
            <p:nvPr/>
          </p:nvGrpSpPr>
          <p:grpSpPr>
            <a:xfrm>
              <a:off x="1533745" y="3066424"/>
              <a:ext cx="1221900" cy="401400"/>
              <a:chOff x="4013876" y="2370377"/>
              <a:chExt cx="1221900" cy="401400"/>
            </a:xfrm>
          </p:grpSpPr>
          <p:grpSp>
            <p:nvGrpSpPr>
              <p:cNvPr id="1207" name="Google Shape;1207;p69"/>
              <p:cNvGrpSpPr/>
              <p:nvPr/>
            </p:nvGrpSpPr>
            <p:grpSpPr>
              <a:xfrm>
                <a:off x="4142781" y="2458811"/>
                <a:ext cx="982362" cy="201000"/>
                <a:chOff x="4142781" y="2458811"/>
                <a:chExt cx="982362" cy="201000"/>
              </a:xfrm>
            </p:grpSpPr>
            <p:sp>
              <p:nvSpPr>
                <p:cNvPr id="1208" name="Google Shape;1208;p69"/>
                <p:cNvSpPr/>
                <p:nvPr/>
              </p:nvSpPr>
              <p:spPr>
                <a:xfrm flipH="1">
                  <a:off x="4142781" y="2458811"/>
                  <a:ext cx="208200" cy="201000"/>
                </a:xfrm>
                <a:prstGeom prst="roundRect">
                  <a:avLst>
                    <a:gd fmla="val 16667" name="adj"/>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9" name="Google Shape;1209;p69"/>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0" name="Google Shape;1210;p69"/>
                <p:cNvSpPr/>
                <p:nvPr/>
              </p:nvSpPr>
              <p:spPr>
                <a:xfrm flipH="1">
                  <a:off x="4658889" y="2458811"/>
                  <a:ext cx="208200" cy="201000"/>
                </a:xfrm>
                <a:prstGeom prst="roundRect">
                  <a:avLst>
                    <a:gd fmla="val 16667" name="adj"/>
                  </a:avLst>
                </a:prstGeom>
                <a:solidFill>
                  <a:srgbClr val="385623"/>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1" name="Google Shape;1211;p69"/>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212" name="Google Shape;1212;p69"/>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13" name="Google Shape;1213;p69"/>
            <p:cNvGrpSpPr/>
            <p:nvPr/>
          </p:nvGrpSpPr>
          <p:grpSpPr>
            <a:xfrm>
              <a:off x="1533745" y="3556241"/>
              <a:ext cx="1221900" cy="401400"/>
              <a:chOff x="4013876" y="2370377"/>
              <a:chExt cx="1221900" cy="401400"/>
            </a:xfrm>
          </p:grpSpPr>
          <p:grpSp>
            <p:nvGrpSpPr>
              <p:cNvPr id="1214" name="Google Shape;1214;p69"/>
              <p:cNvGrpSpPr/>
              <p:nvPr/>
            </p:nvGrpSpPr>
            <p:grpSpPr>
              <a:xfrm>
                <a:off x="4142781" y="2458811"/>
                <a:ext cx="982362" cy="201000"/>
                <a:chOff x="4142781" y="2458811"/>
                <a:chExt cx="982362" cy="201000"/>
              </a:xfrm>
            </p:grpSpPr>
            <p:sp>
              <p:nvSpPr>
                <p:cNvPr id="1215" name="Google Shape;1215;p69"/>
                <p:cNvSpPr/>
                <p:nvPr/>
              </p:nvSpPr>
              <p:spPr>
                <a:xfrm flipH="1">
                  <a:off x="4142781" y="2458811"/>
                  <a:ext cx="208200" cy="201000"/>
                </a:xfrm>
                <a:prstGeom prst="roundRect">
                  <a:avLst>
                    <a:gd fmla="val 16667" name="adj"/>
                  </a:avLst>
                </a:prstGeom>
                <a:solidFill>
                  <a:srgbClr val="F7CAA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6" name="Google Shape;1216;p69"/>
                <p:cNvSpPr/>
                <p:nvPr/>
              </p:nvSpPr>
              <p:spPr>
                <a:xfrm flipH="1">
                  <a:off x="4400835"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7" name="Google Shape;1217;p69"/>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8" name="Google Shape;1218;p69"/>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219" name="Google Shape;1219;p69"/>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20" name="Google Shape;1220;p69"/>
            <p:cNvGrpSpPr/>
            <p:nvPr/>
          </p:nvGrpSpPr>
          <p:grpSpPr>
            <a:xfrm>
              <a:off x="1533745" y="4046058"/>
              <a:ext cx="1221900" cy="401400"/>
              <a:chOff x="4013876" y="2370377"/>
              <a:chExt cx="1221900" cy="401400"/>
            </a:xfrm>
          </p:grpSpPr>
          <p:grpSp>
            <p:nvGrpSpPr>
              <p:cNvPr id="1221" name="Google Shape;1221;p69"/>
              <p:cNvGrpSpPr/>
              <p:nvPr/>
            </p:nvGrpSpPr>
            <p:grpSpPr>
              <a:xfrm>
                <a:off x="4142781" y="2458811"/>
                <a:ext cx="982362" cy="201000"/>
                <a:chOff x="4142781" y="2458811"/>
                <a:chExt cx="982362" cy="201000"/>
              </a:xfrm>
            </p:grpSpPr>
            <p:sp>
              <p:nvSpPr>
                <p:cNvPr id="1222" name="Google Shape;1222;p69"/>
                <p:cNvSpPr/>
                <p:nvPr/>
              </p:nvSpPr>
              <p:spPr>
                <a:xfrm flipH="1">
                  <a:off x="4142781" y="2458811"/>
                  <a:ext cx="208200" cy="201000"/>
                </a:xfrm>
                <a:prstGeom prst="roundRect">
                  <a:avLst>
                    <a:gd fmla="val 16667" name="adj"/>
                  </a:avLst>
                </a:prstGeom>
                <a:solidFill>
                  <a:srgbClr val="FFF2C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23" name="Google Shape;1223;p69"/>
                <p:cNvSpPr/>
                <p:nvPr/>
              </p:nvSpPr>
              <p:spPr>
                <a:xfrm flipH="1">
                  <a:off x="4400835" y="2458811"/>
                  <a:ext cx="208200" cy="201000"/>
                </a:xfrm>
                <a:prstGeom prst="roundRect">
                  <a:avLst>
                    <a:gd fmla="val 16667" name="adj"/>
                  </a:avLst>
                </a:prstGeom>
                <a:solidFill>
                  <a:srgbClr val="FEE599"/>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24" name="Google Shape;1224;p69"/>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25" name="Google Shape;1225;p69"/>
                <p:cNvSpPr/>
                <p:nvPr/>
              </p:nvSpPr>
              <p:spPr>
                <a:xfrm flipH="1">
                  <a:off x="4916943" y="2458811"/>
                  <a:ext cx="208200" cy="201000"/>
                </a:xfrm>
                <a:prstGeom prst="roundRect">
                  <a:avLst>
                    <a:gd fmla="val 16667" name="adj"/>
                  </a:avLst>
                </a:prstGeom>
                <a:solidFill>
                  <a:srgbClr val="7F6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226" name="Google Shape;1226;p69"/>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227" name="Google Shape;1227;p69"/>
          <p:cNvSpPr txBox="1"/>
          <p:nvPr/>
        </p:nvSpPr>
        <p:spPr>
          <a:xfrm>
            <a:off x="6694377" y="2606912"/>
            <a:ext cx="509100" cy="323100"/>
          </a:xfrm>
          <a:prstGeom prst="rect">
            <a:avLst/>
          </a:prstGeom>
          <a:blipFill rotWithShape="1">
            <a:blip r:embed="rId3">
              <a:alphaModFix/>
            </a:blip>
            <a:stretch>
              <a:fillRect b="-570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228" name="Google Shape;1228;p69"/>
          <p:cNvSpPr/>
          <p:nvPr/>
        </p:nvSpPr>
        <p:spPr>
          <a:xfrm>
            <a:off x="2033249" y="3642867"/>
            <a:ext cx="5880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29" name="Google Shape;1229;p69"/>
          <p:cNvSpPr/>
          <p:nvPr/>
        </p:nvSpPr>
        <p:spPr>
          <a:xfrm>
            <a:off x="4788202" y="3531127"/>
            <a:ext cx="1116600" cy="5703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GNN</a:t>
            </a:r>
            <a:endParaRPr sz="1100"/>
          </a:p>
        </p:txBody>
      </p:sp>
      <p:sp>
        <p:nvSpPr>
          <p:cNvPr id="1230" name="Google Shape;1230;p69"/>
          <p:cNvSpPr/>
          <p:nvPr/>
        </p:nvSpPr>
        <p:spPr>
          <a:xfrm rot="486872">
            <a:off x="1107114" y="3294835"/>
            <a:ext cx="312428" cy="30394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1231" name="Google Shape;1231;p69"/>
          <p:cNvSpPr/>
          <p:nvPr/>
        </p:nvSpPr>
        <p:spPr>
          <a:xfrm>
            <a:off x="737160" y="3654137"/>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1232" name="Google Shape;1232;p69"/>
          <p:cNvSpPr/>
          <p:nvPr/>
        </p:nvSpPr>
        <p:spPr>
          <a:xfrm>
            <a:off x="1497980" y="3868063"/>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1233" name="Google Shape;1233;p69"/>
          <p:cNvCxnSpPr>
            <a:stCxn id="1230" idx="5"/>
            <a:endCxn id="1232" idx="1"/>
          </p:cNvCxnSpPr>
          <p:nvPr/>
        </p:nvCxnSpPr>
        <p:spPr>
          <a:xfrm>
            <a:off x="1357515" y="3568782"/>
            <a:ext cx="186300" cy="34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234" name="Google Shape;1234;p69"/>
          <p:cNvCxnSpPr>
            <a:stCxn id="1231" idx="6"/>
            <a:endCxn id="1232" idx="2"/>
          </p:cNvCxnSpPr>
          <p:nvPr/>
        </p:nvCxnSpPr>
        <p:spPr>
          <a:xfrm>
            <a:off x="1049760" y="3806087"/>
            <a:ext cx="448200" cy="213900"/>
          </a:xfrm>
          <a:prstGeom prst="straightConnector1">
            <a:avLst/>
          </a:prstGeom>
          <a:noFill/>
          <a:ln cap="flat" cmpd="sng" w="9525">
            <a:solidFill>
              <a:schemeClr val="accent1"/>
            </a:solidFill>
            <a:prstDash val="solid"/>
            <a:miter lim="800000"/>
            <a:headEnd len="sm" w="sm" type="none"/>
            <a:tailEnd len="med" w="med" type="triangle"/>
          </a:ln>
        </p:spPr>
      </p:cxnSp>
      <p:graphicFrame>
        <p:nvGraphicFramePr>
          <p:cNvPr id="1235" name="Google Shape;1235;p69"/>
          <p:cNvGraphicFramePr/>
          <p:nvPr/>
        </p:nvGraphicFramePr>
        <p:xfrm>
          <a:off x="2843829" y="3394574"/>
          <a:ext cx="3000000" cy="3000000"/>
        </p:xfrm>
        <a:graphic>
          <a:graphicData uri="http://schemas.openxmlformats.org/drawingml/2006/table">
            <a:tbl>
              <a:tblPr bandRow="1" firstRow="1">
                <a:noFill/>
                <a:tableStyleId>{04865BF3-C381-4A5B-92A6-54F918F6176B}</a:tableStyleId>
              </a:tblPr>
              <a:tblGrid>
                <a:gridCol w="305500"/>
                <a:gridCol w="305500"/>
                <a:gridCol w="305500"/>
              </a:tblGrid>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236" name="Google Shape;1236;p69"/>
          <p:cNvSpPr txBox="1"/>
          <p:nvPr/>
        </p:nvSpPr>
        <p:spPr>
          <a:xfrm>
            <a:off x="1087259" y="4329754"/>
            <a:ext cx="509100" cy="323100"/>
          </a:xfrm>
          <a:prstGeom prst="rect">
            <a:avLst/>
          </a:prstGeom>
          <a:blipFill rotWithShape="1">
            <a:blip r:embed="rId4">
              <a:alphaModFix/>
            </a:blip>
            <a:stretch>
              <a:fillRect b="-570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237" name="Google Shape;1237;p69"/>
          <p:cNvSpPr txBox="1"/>
          <p:nvPr/>
        </p:nvSpPr>
        <p:spPr>
          <a:xfrm>
            <a:off x="3047604" y="4321366"/>
            <a:ext cx="509100" cy="323100"/>
          </a:xfrm>
          <a:prstGeom prst="rect">
            <a:avLst/>
          </a:prstGeom>
          <a:blipFill rotWithShape="1">
            <a:blip r:embed="rId5">
              <a:alphaModFix/>
            </a:blip>
            <a:stretch>
              <a:fillRect b="-570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238" name="Google Shape;1238;p69"/>
          <p:cNvSpPr/>
          <p:nvPr/>
        </p:nvSpPr>
        <p:spPr>
          <a:xfrm>
            <a:off x="3983040" y="3674672"/>
            <a:ext cx="5880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239" name="Google Shape;1239;p69"/>
          <p:cNvGrpSpPr/>
          <p:nvPr/>
        </p:nvGrpSpPr>
        <p:grpSpPr>
          <a:xfrm>
            <a:off x="6490602" y="3265190"/>
            <a:ext cx="916425" cy="1035776"/>
            <a:chOff x="1533745" y="3066424"/>
            <a:chExt cx="1221900" cy="1381034"/>
          </a:xfrm>
        </p:grpSpPr>
        <p:grpSp>
          <p:nvGrpSpPr>
            <p:cNvPr id="1240" name="Google Shape;1240;p69"/>
            <p:cNvGrpSpPr/>
            <p:nvPr/>
          </p:nvGrpSpPr>
          <p:grpSpPr>
            <a:xfrm>
              <a:off x="1533745" y="3066424"/>
              <a:ext cx="1221900" cy="401400"/>
              <a:chOff x="4013876" y="2370377"/>
              <a:chExt cx="1221900" cy="401400"/>
            </a:xfrm>
          </p:grpSpPr>
          <p:grpSp>
            <p:nvGrpSpPr>
              <p:cNvPr id="1241" name="Google Shape;1241;p69"/>
              <p:cNvGrpSpPr/>
              <p:nvPr/>
            </p:nvGrpSpPr>
            <p:grpSpPr>
              <a:xfrm>
                <a:off x="4142781" y="2458811"/>
                <a:ext cx="982362" cy="201000"/>
                <a:chOff x="4142781" y="2458811"/>
                <a:chExt cx="982362" cy="201000"/>
              </a:xfrm>
            </p:grpSpPr>
            <p:sp>
              <p:nvSpPr>
                <p:cNvPr id="1242" name="Google Shape;1242;p69"/>
                <p:cNvSpPr/>
                <p:nvPr/>
              </p:nvSpPr>
              <p:spPr>
                <a:xfrm flipH="1">
                  <a:off x="4142781" y="2458811"/>
                  <a:ext cx="208200" cy="201000"/>
                </a:xfrm>
                <a:prstGeom prst="roundRect">
                  <a:avLst>
                    <a:gd fmla="val 16667" name="adj"/>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43" name="Google Shape;1243;p69"/>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44" name="Google Shape;1244;p69"/>
                <p:cNvSpPr/>
                <p:nvPr/>
              </p:nvSpPr>
              <p:spPr>
                <a:xfrm flipH="1">
                  <a:off x="4658889" y="2458811"/>
                  <a:ext cx="208200" cy="201000"/>
                </a:xfrm>
                <a:prstGeom prst="roundRect">
                  <a:avLst>
                    <a:gd fmla="val 16667" name="adj"/>
                  </a:avLst>
                </a:prstGeom>
                <a:solidFill>
                  <a:srgbClr val="385623"/>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45" name="Google Shape;1245;p69"/>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246" name="Google Shape;1246;p69"/>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47" name="Google Shape;1247;p69"/>
            <p:cNvGrpSpPr/>
            <p:nvPr/>
          </p:nvGrpSpPr>
          <p:grpSpPr>
            <a:xfrm>
              <a:off x="1533745" y="3556241"/>
              <a:ext cx="1221900" cy="401400"/>
              <a:chOff x="4013876" y="2370377"/>
              <a:chExt cx="1221900" cy="401400"/>
            </a:xfrm>
          </p:grpSpPr>
          <p:grpSp>
            <p:nvGrpSpPr>
              <p:cNvPr id="1248" name="Google Shape;1248;p69"/>
              <p:cNvGrpSpPr/>
              <p:nvPr/>
            </p:nvGrpSpPr>
            <p:grpSpPr>
              <a:xfrm>
                <a:off x="4142781" y="2458811"/>
                <a:ext cx="982362" cy="201000"/>
                <a:chOff x="4142781" y="2458811"/>
                <a:chExt cx="982362" cy="201000"/>
              </a:xfrm>
            </p:grpSpPr>
            <p:sp>
              <p:nvSpPr>
                <p:cNvPr id="1249" name="Google Shape;1249;p69"/>
                <p:cNvSpPr/>
                <p:nvPr/>
              </p:nvSpPr>
              <p:spPr>
                <a:xfrm flipH="1">
                  <a:off x="4142781" y="2458811"/>
                  <a:ext cx="208200" cy="201000"/>
                </a:xfrm>
                <a:prstGeom prst="roundRect">
                  <a:avLst>
                    <a:gd fmla="val 16667" name="adj"/>
                  </a:avLst>
                </a:prstGeom>
                <a:solidFill>
                  <a:srgbClr val="F7CAA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0" name="Google Shape;1250;p69"/>
                <p:cNvSpPr/>
                <p:nvPr/>
              </p:nvSpPr>
              <p:spPr>
                <a:xfrm flipH="1">
                  <a:off x="4400835"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1" name="Google Shape;1251;p69"/>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2" name="Google Shape;1252;p69"/>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253" name="Google Shape;1253;p69"/>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54" name="Google Shape;1254;p69"/>
            <p:cNvGrpSpPr/>
            <p:nvPr/>
          </p:nvGrpSpPr>
          <p:grpSpPr>
            <a:xfrm>
              <a:off x="1533745" y="4046058"/>
              <a:ext cx="1221900" cy="401400"/>
              <a:chOff x="4013876" y="2370377"/>
              <a:chExt cx="1221900" cy="401400"/>
            </a:xfrm>
          </p:grpSpPr>
          <p:grpSp>
            <p:nvGrpSpPr>
              <p:cNvPr id="1255" name="Google Shape;1255;p69"/>
              <p:cNvGrpSpPr/>
              <p:nvPr/>
            </p:nvGrpSpPr>
            <p:grpSpPr>
              <a:xfrm>
                <a:off x="4142781" y="2458811"/>
                <a:ext cx="982362" cy="201000"/>
                <a:chOff x="4142781" y="2458811"/>
                <a:chExt cx="982362" cy="201000"/>
              </a:xfrm>
            </p:grpSpPr>
            <p:sp>
              <p:nvSpPr>
                <p:cNvPr id="1256" name="Google Shape;1256;p69"/>
                <p:cNvSpPr/>
                <p:nvPr/>
              </p:nvSpPr>
              <p:spPr>
                <a:xfrm flipH="1">
                  <a:off x="4142781" y="2458811"/>
                  <a:ext cx="208200" cy="201000"/>
                </a:xfrm>
                <a:prstGeom prst="roundRect">
                  <a:avLst>
                    <a:gd fmla="val 16667" name="adj"/>
                  </a:avLst>
                </a:prstGeom>
                <a:solidFill>
                  <a:srgbClr val="FFF2C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7" name="Google Shape;1257;p69"/>
                <p:cNvSpPr/>
                <p:nvPr/>
              </p:nvSpPr>
              <p:spPr>
                <a:xfrm flipH="1">
                  <a:off x="4400835" y="2458811"/>
                  <a:ext cx="208200" cy="201000"/>
                </a:xfrm>
                <a:prstGeom prst="roundRect">
                  <a:avLst>
                    <a:gd fmla="val 16667" name="adj"/>
                  </a:avLst>
                </a:prstGeom>
                <a:solidFill>
                  <a:srgbClr val="FEE599"/>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8" name="Google Shape;1258;p69"/>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9" name="Google Shape;1259;p69"/>
                <p:cNvSpPr/>
                <p:nvPr/>
              </p:nvSpPr>
              <p:spPr>
                <a:xfrm flipH="1">
                  <a:off x="4916943" y="2458811"/>
                  <a:ext cx="208200" cy="201000"/>
                </a:xfrm>
                <a:prstGeom prst="roundRect">
                  <a:avLst>
                    <a:gd fmla="val 16667" name="adj"/>
                  </a:avLst>
                </a:prstGeom>
                <a:solidFill>
                  <a:srgbClr val="7F6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260" name="Google Shape;1260;p69"/>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261" name="Google Shape;1261;p69"/>
          <p:cNvSpPr txBox="1"/>
          <p:nvPr/>
        </p:nvSpPr>
        <p:spPr>
          <a:xfrm>
            <a:off x="6694377" y="4367278"/>
            <a:ext cx="509100" cy="333300"/>
          </a:xfrm>
          <a:prstGeom prst="rect">
            <a:avLst/>
          </a:prstGeom>
          <a:blipFill rotWithShape="1">
            <a:blip r:embed="rId6">
              <a:alphaModFix/>
            </a:blip>
            <a:stretch>
              <a:fillRect b="-13878" l="0" r="0" t="-555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262" name="Google Shape;1262;p69"/>
          <p:cNvSpPr/>
          <p:nvPr/>
        </p:nvSpPr>
        <p:spPr>
          <a:xfrm>
            <a:off x="6031773" y="3661874"/>
            <a:ext cx="3318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63" name="Google Shape;1263;p69"/>
          <p:cNvSpPr txBox="1"/>
          <p:nvPr/>
        </p:nvSpPr>
        <p:spPr>
          <a:xfrm>
            <a:off x="7910041" y="2930077"/>
            <a:ext cx="916500" cy="333300"/>
          </a:xfrm>
          <a:prstGeom prst="rect">
            <a:avLst/>
          </a:prstGeom>
          <a:blipFill rotWithShape="1">
            <a:blip r:embed="rId7">
              <a:alphaModFix/>
            </a:blip>
            <a:stretch>
              <a:fillRect b="-47219" l="-10309" r="0" t="-1943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cxnSp>
        <p:nvCxnSpPr>
          <p:cNvPr id="1264" name="Google Shape;1264;p69"/>
          <p:cNvCxnSpPr>
            <a:stCxn id="1219" idx="3"/>
            <a:endCxn id="1263" idx="0"/>
          </p:cNvCxnSpPr>
          <p:nvPr/>
        </p:nvCxnSpPr>
        <p:spPr>
          <a:xfrm>
            <a:off x="7407027" y="1998236"/>
            <a:ext cx="961200" cy="931800"/>
          </a:xfrm>
          <a:prstGeom prst="bentConnector2">
            <a:avLst/>
          </a:prstGeom>
          <a:noFill/>
          <a:ln cap="flat" cmpd="sng" w="9525">
            <a:solidFill>
              <a:schemeClr val="accent1"/>
            </a:solidFill>
            <a:prstDash val="solid"/>
            <a:miter lim="800000"/>
            <a:headEnd len="sm" w="sm" type="none"/>
            <a:tailEnd len="med" w="med" type="triangle"/>
          </a:ln>
        </p:spPr>
      </p:cxnSp>
      <p:cxnSp>
        <p:nvCxnSpPr>
          <p:cNvPr id="1265" name="Google Shape;1265;p69"/>
          <p:cNvCxnSpPr>
            <a:stCxn id="1253" idx="3"/>
            <a:endCxn id="1263" idx="2"/>
          </p:cNvCxnSpPr>
          <p:nvPr/>
        </p:nvCxnSpPr>
        <p:spPr>
          <a:xfrm flipH="1" rot="10800000">
            <a:off x="7407027" y="3263478"/>
            <a:ext cx="961200" cy="519600"/>
          </a:xfrm>
          <a:prstGeom prst="bentConnector2">
            <a:avLst/>
          </a:prstGeom>
          <a:noFill/>
          <a:ln cap="flat" cmpd="sng" w="9525">
            <a:solidFill>
              <a:schemeClr val="accent1"/>
            </a:solidFill>
            <a:prstDash val="solid"/>
            <a:miter lim="800000"/>
            <a:headEnd len="sm" w="sm" type="none"/>
            <a:tailEnd len="med" w="med" type="triangle"/>
          </a:ln>
        </p:spPr>
      </p:cxnSp>
      <p:sp>
        <p:nvSpPr>
          <p:cNvPr id="1266" name="Google Shape;1266;p69"/>
          <p:cNvSpPr txBox="1"/>
          <p:nvPr/>
        </p:nvSpPr>
        <p:spPr>
          <a:xfrm>
            <a:off x="6645745" y="870175"/>
            <a:ext cx="15225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100">
                <a:solidFill>
                  <a:schemeClr val="dk1"/>
                </a:solidFill>
                <a:latin typeface="Calibri"/>
                <a:ea typeface="Calibri"/>
                <a:cs typeface="Calibri"/>
                <a:sym typeface="Calibri"/>
              </a:rPr>
              <a:t>SUPERVISED</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70"/>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Training GNNs</a:t>
            </a:r>
            <a:endParaRPr/>
          </a:p>
        </p:txBody>
      </p:sp>
      <p:sp>
        <p:nvSpPr>
          <p:cNvPr id="1272" name="Google Shape;1272;p70"/>
          <p:cNvSpPr/>
          <p:nvPr/>
        </p:nvSpPr>
        <p:spPr>
          <a:xfrm>
            <a:off x="2016277" y="1663446"/>
            <a:ext cx="5880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73" name="Google Shape;1273;p70"/>
          <p:cNvSpPr/>
          <p:nvPr/>
        </p:nvSpPr>
        <p:spPr>
          <a:xfrm>
            <a:off x="2709032" y="3557542"/>
            <a:ext cx="1116600" cy="5703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GNN</a:t>
            </a:r>
            <a:endParaRPr sz="1100"/>
          </a:p>
        </p:txBody>
      </p:sp>
      <p:sp>
        <p:nvSpPr>
          <p:cNvPr id="1274" name="Google Shape;1274;p70"/>
          <p:cNvSpPr/>
          <p:nvPr/>
        </p:nvSpPr>
        <p:spPr>
          <a:xfrm rot="486872">
            <a:off x="1008920" y="1239526"/>
            <a:ext cx="312428" cy="30394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1275" name="Google Shape;1275;p70"/>
          <p:cNvSpPr/>
          <p:nvPr/>
        </p:nvSpPr>
        <p:spPr>
          <a:xfrm>
            <a:off x="638966" y="1598827"/>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1276" name="Google Shape;1276;p70"/>
          <p:cNvSpPr/>
          <p:nvPr/>
        </p:nvSpPr>
        <p:spPr>
          <a:xfrm>
            <a:off x="1399786" y="1812755"/>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1277" name="Google Shape;1277;p70"/>
          <p:cNvCxnSpPr>
            <a:stCxn id="1274" idx="5"/>
            <a:endCxn id="1276" idx="1"/>
          </p:cNvCxnSpPr>
          <p:nvPr/>
        </p:nvCxnSpPr>
        <p:spPr>
          <a:xfrm>
            <a:off x="1259320" y="1513473"/>
            <a:ext cx="186300" cy="34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278" name="Google Shape;1278;p70"/>
          <p:cNvCxnSpPr>
            <a:stCxn id="1275" idx="6"/>
            <a:endCxn id="1276" idx="2"/>
          </p:cNvCxnSpPr>
          <p:nvPr/>
        </p:nvCxnSpPr>
        <p:spPr>
          <a:xfrm>
            <a:off x="951566" y="1750777"/>
            <a:ext cx="448200" cy="213900"/>
          </a:xfrm>
          <a:prstGeom prst="straightConnector1">
            <a:avLst/>
          </a:prstGeom>
          <a:noFill/>
          <a:ln cap="flat" cmpd="sng" w="9525">
            <a:solidFill>
              <a:schemeClr val="accent1"/>
            </a:solidFill>
            <a:prstDash val="solid"/>
            <a:miter lim="800000"/>
            <a:headEnd len="sm" w="sm" type="none"/>
            <a:tailEnd len="med" w="med" type="triangle"/>
          </a:ln>
        </p:spPr>
      </p:cxnSp>
      <p:graphicFrame>
        <p:nvGraphicFramePr>
          <p:cNvPr id="1279" name="Google Shape;1279;p70"/>
          <p:cNvGraphicFramePr/>
          <p:nvPr/>
        </p:nvGraphicFramePr>
        <p:xfrm>
          <a:off x="2809327" y="1422094"/>
          <a:ext cx="3000000" cy="3000000"/>
        </p:xfrm>
        <a:graphic>
          <a:graphicData uri="http://schemas.openxmlformats.org/drawingml/2006/table">
            <a:tbl>
              <a:tblPr bandRow="1" firstRow="1">
                <a:noFill/>
                <a:tableStyleId>{04865BF3-C381-4A5B-92A6-54F918F6176B}</a:tableStyleId>
              </a:tblPr>
              <a:tblGrid>
                <a:gridCol w="305500"/>
                <a:gridCol w="305500"/>
                <a:gridCol w="305500"/>
              </a:tblGrid>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280" name="Google Shape;1280;p70"/>
          <p:cNvSpPr txBox="1"/>
          <p:nvPr/>
        </p:nvSpPr>
        <p:spPr>
          <a:xfrm>
            <a:off x="989064" y="2274445"/>
            <a:ext cx="509100" cy="323100"/>
          </a:xfrm>
          <a:prstGeom prst="rect">
            <a:avLst/>
          </a:prstGeom>
          <a:blipFill rotWithShape="1">
            <a:blip r:embed="rId3">
              <a:alphaModFix/>
            </a:blip>
            <a:stretch>
              <a:fillRect b="-570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281" name="Google Shape;1281;p70"/>
          <p:cNvSpPr txBox="1"/>
          <p:nvPr/>
        </p:nvSpPr>
        <p:spPr>
          <a:xfrm>
            <a:off x="3013102" y="2348886"/>
            <a:ext cx="509100" cy="323100"/>
          </a:xfrm>
          <a:prstGeom prst="rect">
            <a:avLst/>
          </a:prstGeom>
          <a:blipFill rotWithShape="1">
            <a:blip r:embed="rId4">
              <a:alphaModFix/>
            </a:blip>
            <a:stretch>
              <a:fillRect b="-570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282" name="Google Shape;1282;p70"/>
          <p:cNvSpPr/>
          <p:nvPr/>
        </p:nvSpPr>
        <p:spPr>
          <a:xfrm rot="5400000">
            <a:off x="2973392" y="2997826"/>
            <a:ext cx="5880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283" name="Google Shape;1283;p70"/>
          <p:cNvGrpSpPr/>
          <p:nvPr/>
        </p:nvGrpSpPr>
        <p:grpSpPr>
          <a:xfrm>
            <a:off x="4411431" y="3291605"/>
            <a:ext cx="916425" cy="1035776"/>
            <a:chOff x="1533745" y="3066424"/>
            <a:chExt cx="1221900" cy="1381034"/>
          </a:xfrm>
        </p:grpSpPr>
        <p:grpSp>
          <p:nvGrpSpPr>
            <p:cNvPr id="1284" name="Google Shape;1284;p70"/>
            <p:cNvGrpSpPr/>
            <p:nvPr/>
          </p:nvGrpSpPr>
          <p:grpSpPr>
            <a:xfrm>
              <a:off x="1533745" y="3066424"/>
              <a:ext cx="1221900" cy="401400"/>
              <a:chOff x="4013876" y="2370377"/>
              <a:chExt cx="1221900" cy="401400"/>
            </a:xfrm>
          </p:grpSpPr>
          <p:grpSp>
            <p:nvGrpSpPr>
              <p:cNvPr id="1285" name="Google Shape;1285;p70"/>
              <p:cNvGrpSpPr/>
              <p:nvPr/>
            </p:nvGrpSpPr>
            <p:grpSpPr>
              <a:xfrm>
                <a:off x="4142781" y="2458811"/>
                <a:ext cx="982362" cy="201000"/>
                <a:chOff x="4142781" y="2458811"/>
                <a:chExt cx="982362" cy="201000"/>
              </a:xfrm>
            </p:grpSpPr>
            <p:sp>
              <p:nvSpPr>
                <p:cNvPr id="1286" name="Google Shape;1286;p70"/>
                <p:cNvSpPr/>
                <p:nvPr/>
              </p:nvSpPr>
              <p:spPr>
                <a:xfrm flipH="1">
                  <a:off x="4142781" y="2458811"/>
                  <a:ext cx="208200" cy="201000"/>
                </a:xfrm>
                <a:prstGeom prst="roundRect">
                  <a:avLst>
                    <a:gd fmla="val 16667" name="adj"/>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87" name="Google Shape;1287;p70"/>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88" name="Google Shape;1288;p70"/>
                <p:cNvSpPr/>
                <p:nvPr/>
              </p:nvSpPr>
              <p:spPr>
                <a:xfrm flipH="1">
                  <a:off x="4658889" y="2458811"/>
                  <a:ext cx="208200" cy="201000"/>
                </a:xfrm>
                <a:prstGeom prst="roundRect">
                  <a:avLst>
                    <a:gd fmla="val 16667" name="adj"/>
                  </a:avLst>
                </a:prstGeom>
                <a:solidFill>
                  <a:srgbClr val="385623"/>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89" name="Google Shape;1289;p70"/>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290" name="Google Shape;1290;p70"/>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91" name="Google Shape;1291;p70"/>
            <p:cNvGrpSpPr/>
            <p:nvPr/>
          </p:nvGrpSpPr>
          <p:grpSpPr>
            <a:xfrm>
              <a:off x="1533745" y="3556241"/>
              <a:ext cx="1221900" cy="401400"/>
              <a:chOff x="4013876" y="2370377"/>
              <a:chExt cx="1221900" cy="401400"/>
            </a:xfrm>
          </p:grpSpPr>
          <p:grpSp>
            <p:nvGrpSpPr>
              <p:cNvPr id="1292" name="Google Shape;1292;p70"/>
              <p:cNvGrpSpPr/>
              <p:nvPr/>
            </p:nvGrpSpPr>
            <p:grpSpPr>
              <a:xfrm>
                <a:off x="4142781" y="2458811"/>
                <a:ext cx="982362" cy="201000"/>
                <a:chOff x="4142781" y="2458811"/>
                <a:chExt cx="982362" cy="201000"/>
              </a:xfrm>
            </p:grpSpPr>
            <p:sp>
              <p:nvSpPr>
                <p:cNvPr id="1293" name="Google Shape;1293;p70"/>
                <p:cNvSpPr/>
                <p:nvPr/>
              </p:nvSpPr>
              <p:spPr>
                <a:xfrm flipH="1">
                  <a:off x="4142781" y="2458811"/>
                  <a:ext cx="208200" cy="201000"/>
                </a:xfrm>
                <a:prstGeom prst="roundRect">
                  <a:avLst>
                    <a:gd fmla="val 16667" name="adj"/>
                  </a:avLst>
                </a:prstGeom>
                <a:solidFill>
                  <a:srgbClr val="F7CAA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94" name="Google Shape;1294;p70"/>
                <p:cNvSpPr/>
                <p:nvPr/>
              </p:nvSpPr>
              <p:spPr>
                <a:xfrm flipH="1">
                  <a:off x="4400835"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95" name="Google Shape;1295;p70"/>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96" name="Google Shape;1296;p70"/>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297" name="Google Shape;1297;p70"/>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98" name="Google Shape;1298;p70"/>
            <p:cNvGrpSpPr/>
            <p:nvPr/>
          </p:nvGrpSpPr>
          <p:grpSpPr>
            <a:xfrm>
              <a:off x="1533745" y="4046058"/>
              <a:ext cx="1221900" cy="401400"/>
              <a:chOff x="4013876" y="2370377"/>
              <a:chExt cx="1221900" cy="401400"/>
            </a:xfrm>
          </p:grpSpPr>
          <p:grpSp>
            <p:nvGrpSpPr>
              <p:cNvPr id="1299" name="Google Shape;1299;p70"/>
              <p:cNvGrpSpPr/>
              <p:nvPr/>
            </p:nvGrpSpPr>
            <p:grpSpPr>
              <a:xfrm>
                <a:off x="4142781" y="2458811"/>
                <a:ext cx="982362" cy="201000"/>
                <a:chOff x="4142781" y="2458811"/>
                <a:chExt cx="982362" cy="201000"/>
              </a:xfrm>
            </p:grpSpPr>
            <p:sp>
              <p:nvSpPr>
                <p:cNvPr id="1300" name="Google Shape;1300;p70"/>
                <p:cNvSpPr/>
                <p:nvPr/>
              </p:nvSpPr>
              <p:spPr>
                <a:xfrm flipH="1">
                  <a:off x="4142781" y="2458811"/>
                  <a:ext cx="208200" cy="201000"/>
                </a:xfrm>
                <a:prstGeom prst="roundRect">
                  <a:avLst>
                    <a:gd fmla="val 16667" name="adj"/>
                  </a:avLst>
                </a:prstGeom>
                <a:solidFill>
                  <a:srgbClr val="FFF2C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01" name="Google Shape;1301;p70"/>
                <p:cNvSpPr/>
                <p:nvPr/>
              </p:nvSpPr>
              <p:spPr>
                <a:xfrm flipH="1">
                  <a:off x="4400835" y="2458811"/>
                  <a:ext cx="208200" cy="201000"/>
                </a:xfrm>
                <a:prstGeom prst="roundRect">
                  <a:avLst>
                    <a:gd fmla="val 16667" name="adj"/>
                  </a:avLst>
                </a:prstGeom>
                <a:solidFill>
                  <a:srgbClr val="FEE599"/>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02" name="Google Shape;1302;p70"/>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03" name="Google Shape;1303;p70"/>
                <p:cNvSpPr/>
                <p:nvPr/>
              </p:nvSpPr>
              <p:spPr>
                <a:xfrm flipH="1">
                  <a:off x="4916943" y="2458811"/>
                  <a:ext cx="208200" cy="201000"/>
                </a:xfrm>
                <a:prstGeom prst="roundRect">
                  <a:avLst>
                    <a:gd fmla="val 16667" name="adj"/>
                  </a:avLst>
                </a:prstGeom>
                <a:solidFill>
                  <a:srgbClr val="7F6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304" name="Google Shape;1304;p70"/>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305" name="Google Shape;1305;p70"/>
          <p:cNvSpPr txBox="1"/>
          <p:nvPr/>
        </p:nvSpPr>
        <p:spPr>
          <a:xfrm>
            <a:off x="4615206" y="4393693"/>
            <a:ext cx="509100" cy="333300"/>
          </a:xfrm>
          <a:prstGeom prst="rect">
            <a:avLst/>
          </a:prstGeom>
          <a:blipFill rotWithShape="1">
            <a:blip r:embed="rId5">
              <a:alphaModFix/>
            </a:blip>
            <a:stretch>
              <a:fillRect b="-13888" l="0" r="0" t="-832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306" name="Google Shape;1306;p70"/>
          <p:cNvSpPr/>
          <p:nvPr/>
        </p:nvSpPr>
        <p:spPr>
          <a:xfrm>
            <a:off x="3952602" y="3688289"/>
            <a:ext cx="3318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07" name="Google Shape;1307;p70"/>
          <p:cNvSpPr txBox="1"/>
          <p:nvPr/>
        </p:nvSpPr>
        <p:spPr>
          <a:xfrm>
            <a:off x="5639511" y="3371548"/>
            <a:ext cx="916500" cy="333300"/>
          </a:xfrm>
          <a:prstGeom prst="rect">
            <a:avLst/>
          </a:prstGeom>
          <a:blipFill rotWithShape="1">
            <a:blip r:embed="rId6">
              <a:alphaModFix/>
            </a:blip>
            <a:stretch>
              <a:fillRect b="-13878" l="0" r="0" t="-555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308" name="Google Shape;1308;p70"/>
          <p:cNvSpPr txBox="1"/>
          <p:nvPr/>
        </p:nvSpPr>
        <p:spPr>
          <a:xfrm>
            <a:off x="4893009" y="1044800"/>
            <a:ext cx="187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100">
                <a:solidFill>
                  <a:schemeClr val="dk1"/>
                </a:solidFill>
                <a:latin typeface="Calibri"/>
                <a:ea typeface="Calibri"/>
                <a:cs typeface="Calibri"/>
                <a:sym typeface="Calibri"/>
              </a:rPr>
              <a:t>UNSUPERVISED</a:t>
            </a:r>
            <a:endParaRPr sz="1100"/>
          </a:p>
        </p:txBody>
      </p:sp>
      <p:sp>
        <p:nvSpPr>
          <p:cNvPr id="1309" name="Google Shape;1309;p70"/>
          <p:cNvSpPr/>
          <p:nvPr/>
        </p:nvSpPr>
        <p:spPr>
          <a:xfrm>
            <a:off x="5562578" y="3697792"/>
            <a:ext cx="10833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aphicFrame>
        <p:nvGraphicFramePr>
          <p:cNvPr id="1310" name="Google Shape;1310;p70"/>
          <p:cNvGraphicFramePr/>
          <p:nvPr/>
        </p:nvGraphicFramePr>
        <p:xfrm>
          <a:off x="6881306" y="3400576"/>
          <a:ext cx="3000000" cy="3000000"/>
        </p:xfrm>
        <a:graphic>
          <a:graphicData uri="http://schemas.openxmlformats.org/drawingml/2006/table">
            <a:tbl>
              <a:tblPr bandRow="1" firstRow="1">
                <a:noFill/>
                <a:tableStyleId>{04865BF3-C381-4A5B-92A6-54F918F6176B}</a:tableStyleId>
              </a:tblPr>
              <a:tblGrid>
                <a:gridCol w="305500"/>
                <a:gridCol w="305500"/>
                <a:gridCol w="305500"/>
              </a:tblGrid>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311" name="Google Shape;1311;p70"/>
          <p:cNvSpPr txBox="1"/>
          <p:nvPr/>
        </p:nvSpPr>
        <p:spPr>
          <a:xfrm>
            <a:off x="7085081" y="4327368"/>
            <a:ext cx="509100" cy="333300"/>
          </a:xfrm>
          <a:prstGeom prst="rect">
            <a:avLst/>
          </a:prstGeom>
          <a:blipFill rotWithShape="1">
            <a:blip r:embed="rId7">
              <a:alphaModFix/>
            </a:blip>
            <a:stretch>
              <a:fillRect b="-13878" l="0" r="0" t="-555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cxnSp>
        <p:nvCxnSpPr>
          <p:cNvPr id="1312" name="Google Shape;1312;p70"/>
          <p:cNvCxnSpPr>
            <a:endCxn id="1313" idx="0"/>
          </p:cNvCxnSpPr>
          <p:nvPr/>
        </p:nvCxnSpPr>
        <p:spPr>
          <a:xfrm>
            <a:off x="3725767" y="1833473"/>
            <a:ext cx="1973400" cy="182100"/>
          </a:xfrm>
          <a:prstGeom prst="bentConnector2">
            <a:avLst/>
          </a:prstGeom>
          <a:noFill/>
          <a:ln cap="flat" cmpd="sng" w="9525">
            <a:solidFill>
              <a:schemeClr val="accent1"/>
            </a:solidFill>
            <a:prstDash val="solid"/>
            <a:miter lim="800000"/>
            <a:headEnd len="sm" w="sm" type="none"/>
            <a:tailEnd len="med" w="med" type="triangle"/>
          </a:ln>
        </p:spPr>
      </p:cxnSp>
      <p:sp>
        <p:nvSpPr>
          <p:cNvPr id="1313" name="Google Shape;1313;p70"/>
          <p:cNvSpPr txBox="1"/>
          <p:nvPr/>
        </p:nvSpPr>
        <p:spPr>
          <a:xfrm>
            <a:off x="5240917" y="2015573"/>
            <a:ext cx="916500" cy="333300"/>
          </a:xfrm>
          <a:prstGeom prst="rect">
            <a:avLst/>
          </a:prstGeom>
          <a:blipFill rotWithShape="1">
            <a:blip r:embed="rId8">
              <a:alphaModFix/>
            </a:blip>
            <a:stretch>
              <a:fillRect b="-49997" l="-10309" r="-3088" t="-1943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cxnSp>
        <p:nvCxnSpPr>
          <p:cNvPr id="1314" name="Google Shape;1314;p70"/>
          <p:cNvCxnSpPr>
            <a:endCxn id="1313" idx="3"/>
          </p:cNvCxnSpPr>
          <p:nvPr/>
        </p:nvCxnSpPr>
        <p:spPr>
          <a:xfrm rot="10800000">
            <a:off x="6157417" y="2182223"/>
            <a:ext cx="1167900" cy="1122900"/>
          </a:xfrm>
          <a:prstGeom prst="bentConnector3">
            <a:avLst>
              <a:gd fmla="val -324" name="adj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71"/>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Training GNNs</a:t>
            </a:r>
            <a:endParaRPr/>
          </a:p>
        </p:txBody>
      </p:sp>
      <p:sp>
        <p:nvSpPr>
          <p:cNvPr id="1320" name="Google Shape;1320;p71"/>
          <p:cNvSpPr/>
          <p:nvPr/>
        </p:nvSpPr>
        <p:spPr>
          <a:xfrm>
            <a:off x="2016277" y="1663446"/>
            <a:ext cx="5880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21" name="Google Shape;1321;p71"/>
          <p:cNvSpPr/>
          <p:nvPr/>
        </p:nvSpPr>
        <p:spPr>
          <a:xfrm>
            <a:off x="2709032" y="3557542"/>
            <a:ext cx="1116600" cy="570300"/>
          </a:xfrm>
          <a:prstGeom prst="roundRect">
            <a:avLst>
              <a:gd fmla="val 16667" name="adj"/>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GNN</a:t>
            </a:r>
            <a:endParaRPr sz="1100"/>
          </a:p>
        </p:txBody>
      </p:sp>
      <p:sp>
        <p:nvSpPr>
          <p:cNvPr id="1322" name="Google Shape;1322;p71"/>
          <p:cNvSpPr/>
          <p:nvPr/>
        </p:nvSpPr>
        <p:spPr>
          <a:xfrm rot="486872">
            <a:off x="1008920" y="1239526"/>
            <a:ext cx="312428" cy="303943"/>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A</a:t>
            </a:r>
            <a:endParaRPr sz="1100"/>
          </a:p>
        </p:txBody>
      </p:sp>
      <p:sp>
        <p:nvSpPr>
          <p:cNvPr id="1323" name="Google Shape;1323;p71"/>
          <p:cNvSpPr/>
          <p:nvPr/>
        </p:nvSpPr>
        <p:spPr>
          <a:xfrm>
            <a:off x="638966" y="1598827"/>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B</a:t>
            </a:r>
            <a:endParaRPr sz="1100"/>
          </a:p>
        </p:txBody>
      </p:sp>
      <p:sp>
        <p:nvSpPr>
          <p:cNvPr id="1324" name="Google Shape;1324;p71"/>
          <p:cNvSpPr/>
          <p:nvPr/>
        </p:nvSpPr>
        <p:spPr>
          <a:xfrm>
            <a:off x="1399786" y="1812755"/>
            <a:ext cx="312600" cy="303900"/>
          </a:xfrm>
          <a:prstGeom prst="ellipse">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it" sz="1400">
                <a:solidFill>
                  <a:schemeClr val="lt1"/>
                </a:solidFill>
                <a:latin typeface="Calibri"/>
                <a:ea typeface="Calibri"/>
                <a:cs typeface="Calibri"/>
                <a:sym typeface="Calibri"/>
              </a:rPr>
              <a:t>C</a:t>
            </a:r>
            <a:endParaRPr sz="1100"/>
          </a:p>
        </p:txBody>
      </p:sp>
      <p:cxnSp>
        <p:nvCxnSpPr>
          <p:cNvPr id="1325" name="Google Shape;1325;p71"/>
          <p:cNvCxnSpPr>
            <a:stCxn id="1322" idx="5"/>
            <a:endCxn id="1324" idx="1"/>
          </p:cNvCxnSpPr>
          <p:nvPr/>
        </p:nvCxnSpPr>
        <p:spPr>
          <a:xfrm>
            <a:off x="1259320" y="1513473"/>
            <a:ext cx="186300" cy="34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326" name="Google Shape;1326;p71"/>
          <p:cNvCxnSpPr>
            <a:stCxn id="1323" idx="6"/>
            <a:endCxn id="1324" idx="2"/>
          </p:cNvCxnSpPr>
          <p:nvPr/>
        </p:nvCxnSpPr>
        <p:spPr>
          <a:xfrm>
            <a:off x="951566" y="1750777"/>
            <a:ext cx="448200" cy="213900"/>
          </a:xfrm>
          <a:prstGeom prst="straightConnector1">
            <a:avLst/>
          </a:prstGeom>
          <a:noFill/>
          <a:ln cap="flat" cmpd="sng" w="9525">
            <a:solidFill>
              <a:schemeClr val="accent1"/>
            </a:solidFill>
            <a:prstDash val="solid"/>
            <a:miter lim="800000"/>
            <a:headEnd len="sm" w="sm" type="none"/>
            <a:tailEnd len="med" w="med" type="triangle"/>
          </a:ln>
        </p:spPr>
      </p:cxnSp>
      <p:graphicFrame>
        <p:nvGraphicFramePr>
          <p:cNvPr id="1327" name="Google Shape;1327;p71"/>
          <p:cNvGraphicFramePr/>
          <p:nvPr/>
        </p:nvGraphicFramePr>
        <p:xfrm>
          <a:off x="2809327" y="1422094"/>
          <a:ext cx="3000000" cy="3000000"/>
        </p:xfrm>
        <a:graphic>
          <a:graphicData uri="http://schemas.openxmlformats.org/drawingml/2006/table">
            <a:tbl>
              <a:tblPr bandRow="1" firstRow="1">
                <a:noFill/>
                <a:tableStyleId>{04865BF3-C381-4A5B-92A6-54F918F6176B}</a:tableStyleId>
              </a:tblPr>
              <a:tblGrid>
                <a:gridCol w="305500"/>
                <a:gridCol w="305500"/>
                <a:gridCol w="305500"/>
              </a:tblGrid>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328" name="Google Shape;1328;p71"/>
          <p:cNvSpPr txBox="1"/>
          <p:nvPr/>
        </p:nvSpPr>
        <p:spPr>
          <a:xfrm>
            <a:off x="989064" y="2274445"/>
            <a:ext cx="509100" cy="323100"/>
          </a:xfrm>
          <a:prstGeom prst="rect">
            <a:avLst/>
          </a:prstGeom>
          <a:blipFill rotWithShape="1">
            <a:blip r:embed="rId3">
              <a:alphaModFix/>
            </a:blip>
            <a:stretch>
              <a:fillRect b="-570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329" name="Google Shape;1329;p71"/>
          <p:cNvSpPr txBox="1"/>
          <p:nvPr/>
        </p:nvSpPr>
        <p:spPr>
          <a:xfrm>
            <a:off x="3013102" y="2348886"/>
            <a:ext cx="509100" cy="323100"/>
          </a:xfrm>
          <a:prstGeom prst="rect">
            <a:avLst/>
          </a:prstGeom>
          <a:blipFill rotWithShape="1">
            <a:blip r:embed="rId4">
              <a:alphaModFix/>
            </a:blip>
            <a:stretch>
              <a:fillRect b="-570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330" name="Google Shape;1330;p71"/>
          <p:cNvSpPr/>
          <p:nvPr/>
        </p:nvSpPr>
        <p:spPr>
          <a:xfrm rot="5400000">
            <a:off x="2973392" y="2997826"/>
            <a:ext cx="5880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331" name="Google Shape;1331;p71"/>
          <p:cNvGrpSpPr/>
          <p:nvPr/>
        </p:nvGrpSpPr>
        <p:grpSpPr>
          <a:xfrm>
            <a:off x="4411431" y="3291605"/>
            <a:ext cx="916425" cy="1035776"/>
            <a:chOff x="1533745" y="3066424"/>
            <a:chExt cx="1221900" cy="1381034"/>
          </a:xfrm>
        </p:grpSpPr>
        <p:grpSp>
          <p:nvGrpSpPr>
            <p:cNvPr id="1332" name="Google Shape;1332;p71"/>
            <p:cNvGrpSpPr/>
            <p:nvPr/>
          </p:nvGrpSpPr>
          <p:grpSpPr>
            <a:xfrm>
              <a:off x="1533745" y="3066424"/>
              <a:ext cx="1221900" cy="401400"/>
              <a:chOff x="4013876" y="2370377"/>
              <a:chExt cx="1221900" cy="401400"/>
            </a:xfrm>
          </p:grpSpPr>
          <p:grpSp>
            <p:nvGrpSpPr>
              <p:cNvPr id="1333" name="Google Shape;1333;p71"/>
              <p:cNvGrpSpPr/>
              <p:nvPr/>
            </p:nvGrpSpPr>
            <p:grpSpPr>
              <a:xfrm>
                <a:off x="4142781" y="2458811"/>
                <a:ext cx="982362" cy="201000"/>
                <a:chOff x="4142781" y="2458811"/>
                <a:chExt cx="982362" cy="201000"/>
              </a:xfrm>
            </p:grpSpPr>
            <p:sp>
              <p:nvSpPr>
                <p:cNvPr id="1334" name="Google Shape;1334;p71"/>
                <p:cNvSpPr/>
                <p:nvPr/>
              </p:nvSpPr>
              <p:spPr>
                <a:xfrm flipH="1">
                  <a:off x="4142781" y="2458811"/>
                  <a:ext cx="208200" cy="201000"/>
                </a:xfrm>
                <a:prstGeom prst="roundRect">
                  <a:avLst>
                    <a:gd fmla="val 16667" name="adj"/>
                  </a:avLst>
                </a:prstGeom>
                <a:solidFill>
                  <a:srgbClr val="C4E0B2"/>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35" name="Google Shape;1335;p71"/>
                <p:cNvSpPr/>
                <p:nvPr/>
              </p:nvSpPr>
              <p:spPr>
                <a:xfrm flipH="1">
                  <a:off x="4400835"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36" name="Google Shape;1336;p71"/>
                <p:cNvSpPr/>
                <p:nvPr/>
              </p:nvSpPr>
              <p:spPr>
                <a:xfrm flipH="1">
                  <a:off x="4658889" y="2458811"/>
                  <a:ext cx="208200" cy="201000"/>
                </a:xfrm>
                <a:prstGeom prst="roundRect">
                  <a:avLst>
                    <a:gd fmla="val 16667" name="adj"/>
                  </a:avLst>
                </a:prstGeom>
                <a:solidFill>
                  <a:srgbClr val="385623"/>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37" name="Google Shape;1337;p71"/>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338" name="Google Shape;1338;p71"/>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39" name="Google Shape;1339;p71"/>
            <p:cNvGrpSpPr/>
            <p:nvPr/>
          </p:nvGrpSpPr>
          <p:grpSpPr>
            <a:xfrm>
              <a:off x="1533745" y="3556241"/>
              <a:ext cx="1221900" cy="401400"/>
              <a:chOff x="4013876" y="2370377"/>
              <a:chExt cx="1221900" cy="401400"/>
            </a:xfrm>
          </p:grpSpPr>
          <p:grpSp>
            <p:nvGrpSpPr>
              <p:cNvPr id="1340" name="Google Shape;1340;p71"/>
              <p:cNvGrpSpPr/>
              <p:nvPr/>
            </p:nvGrpSpPr>
            <p:grpSpPr>
              <a:xfrm>
                <a:off x="4142781" y="2458811"/>
                <a:ext cx="982362" cy="201000"/>
                <a:chOff x="4142781" y="2458811"/>
                <a:chExt cx="982362" cy="201000"/>
              </a:xfrm>
            </p:grpSpPr>
            <p:sp>
              <p:nvSpPr>
                <p:cNvPr id="1341" name="Google Shape;1341;p71"/>
                <p:cNvSpPr/>
                <p:nvPr/>
              </p:nvSpPr>
              <p:spPr>
                <a:xfrm flipH="1">
                  <a:off x="4142781" y="2458811"/>
                  <a:ext cx="208200" cy="201000"/>
                </a:xfrm>
                <a:prstGeom prst="roundRect">
                  <a:avLst>
                    <a:gd fmla="val 16667" name="adj"/>
                  </a:avLst>
                </a:prstGeom>
                <a:solidFill>
                  <a:srgbClr val="F7CAA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42" name="Google Shape;1342;p71"/>
                <p:cNvSpPr/>
                <p:nvPr/>
              </p:nvSpPr>
              <p:spPr>
                <a:xfrm flipH="1">
                  <a:off x="4400835"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43" name="Google Shape;1343;p71"/>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44" name="Google Shape;1344;p71"/>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345" name="Google Shape;1345;p71"/>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46" name="Google Shape;1346;p71"/>
            <p:cNvGrpSpPr/>
            <p:nvPr/>
          </p:nvGrpSpPr>
          <p:grpSpPr>
            <a:xfrm>
              <a:off x="1533745" y="4046058"/>
              <a:ext cx="1221900" cy="401400"/>
              <a:chOff x="4013876" y="2370377"/>
              <a:chExt cx="1221900" cy="401400"/>
            </a:xfrm>
          </p:grpSpPr>
          <p:grpSp>
            <p:nvGrpSpPr>
              <p:cNvPr id="1347" name="Google Shape;1347;p71"/>
              <p:cNvGrpSpPr/>
              <p:nvPr/>
            </p:nvGrpSpPr>
            <p:grpSpPr>
              <a:xfrm>
                <a:off x="4142781" y="2458811"/>
                <a:ext cx="982362" cy="201000"/>
                <a:chOff x="4142781" y="2458811"/>
                <a:chExt cx="982362" cy="201000"/>
              </a:xfrm>
            </p:grpSpPr>
            <p:sp>
              <p:nvSpPr>
                <p:cNvPr id="1348" name="Google Shape;1348;p71"/>
                <p:cNvSpPr/>
                <p:nvPr/>
              </p:nvSpPr>
              <p:spPr>
                <a:xfrm flipH="1">
                  <a:off x="4142781" y="2458811"/>
                  <a:ext cx="208200" cy="201000"/>
                </a:xfrm>
                <a:prstGeom prst="roundRect">
                  <a:avLst>
                    <a:gd fmla="val 16667" name="adj"/>
                  </a:avLst>
                </a:prstGeom>
                <a:solidFill>
                  <a:srgbClr val="FFF2CC"/>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49" name="Google Shape;1349;p71"/>
                <p:cNvSpPr/>
                <p:nvPr/>
              </p:nvSpPr>
              <p:spPr>
                <a:xfrm flipH="1">
                  <a:off x="4400835" y="2458811"/>
                  <a:ext cx="208200" cy="201000"/>
                </a:xfrm>
                <a:prstGeom prst="roundRect">
                  <a:avLst>
                    <a:gd fmla="val 16667" name="adj"/>
                  </a:avLst>
                </a:prstGeom>
                <a:solidFill>
                  <a:srgbClr val="FEE599"/>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50" name="Google Shape;1350;p71"/>
                <p:cNvSpPr/>
                <p:nvPr/>
              </p:nvSpPr>
              <p:spPr>
                <a:xfrm flipH="1">
                  <a:off x="4658889" y="2458811"/>
                  <a:ext cx="208200" cy="201000"/>
                </a:xfrm>
                <a:prstGeom prst="roundRect">
                  <a:avLst>
                    <a:gd fmla="val 16667" name="adj"/>
                  </a:avLst>
                </a:prstGeom>
                <a:solidFill>
                  <a:srgbClr val="BF9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51" name="Google Shape;1351;p71"/>
                <p:cNvSpPr/>
                <p:nvPr/>
              </p:nvSpPr>
              <p:spPr>
                <a:xfrm flipH="1">
                  <a:off x="4916943" y="2458811"/>
                  <a:ext cx="208200" cy="201000"/>
                </a:xfrm>
                <a:prstGeom prst="roundRect">
                  <a:avLst>
                    <a:gd fmla="val 16667" name="adj"/>
                  </a:avLst>
                </a:prstGeom>
                <a:solidFill>
                  <a:srgbClr val="7F6000"/>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352" name="Google Shape;1352;p71"/>
              <p:cNvSpPr/>
              <p:nvPr/>
            </p:nvSpPr>
            <p:spPr>
              <a:xfrm>
                <a:off x="4013876" y="2370377"/>
                <a:ext cx="1221900" cy="401400"/>
              </a:xfrm>
              <a:prstGeom prst="roundRect">
                <a:avLst>
                  <a:gd fmla="val 16667" name="adj"/>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353" name="Google Shape;1353;p71"/>
          <p:cNvSpPr txBox="1"/>
          <p:nvPr/>
        </p:nvSpPr>
        <p:spPr>
          <a:xfrm>
            <a:off x="4615206" y="4393693"/>
            <a:ext cx="509100" cy="333300"/>
          </a:xfrm>
          <a:prstGeom prst="rect">
            <a:avLst/>
          </a:prstGeom>
          <a:blipFill rotWithShape="1">
            <a:blip r:embed="rId5">
              <a:alphaModFix/>
            </a:blip>
            <a:stretch>
              <a:fillRect b="-13888" l="0" r="0" t="-832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354" name="Google Shape;1354;p71"/>
          <p:cNvSpPr/>
          <p:nvPr/>
        </p:nvSpPr>
        <p:spPr>
          <a:xfrm>
            <a:off x="3952602" y="3688289"/>
            <a:ext cx="3318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55" name="Google Shape;1355;p71"/>
          <p:cNvSpPr txBox="1"/>
          <p:nvPr/>
        </p:nvSpPr>
        <p:spPr>
          <a:xfrm>
            <a:off x="5639511" y="3371548"/>
            <a:ext cx="916500" cy="333300"/>
          </a:xfrm>
          <a:prstGeom prst="rect">
            <a:avLst/>
          </a:prstGeom>
          <a:blipFill rotWithShape="1">
            <a:blip r:embed="rId6">
              <a:alphaModFix/>
            </a:blip>
            <a:stretch>
              <a:fillRect b="-16669" l="0" r="0" t="-5548"/>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356" name="Google Shape;1356;p71"/>
          <p:cNvSpPr txBox="1"/>
          <p:nvPr/>
        </p:nvSpPr>
        <p:spPr>
          <a:xfrm>
            <a:off x="6133948" y="1022789"/>
            <a:ext cx="2172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2100">
                <a:solidFill>
                  <a:schemeClr val="dk1"/>
                </a:solidFill>
                <a:latin typeface="Calibri"/>
                <a:ea typeface="Calibri"/>
                <a:cs typeface="Calibri"/>
                <a:sym typeface="Calibri"/>
              </a:rPr>
              <a:t>SEMI-SUPERVISED</a:t>
            </a:r>
            <a:endParaRPr sz="1100"/>
          </a:p>
        </p:txBody>
      </p:sp>
      <p:sp>
        <p:nvSpPr>
          <p:cNvPr id="1357" name="Google Shape;1357;p71"/>
          <p:cNvSpPr/>
          <p:nvPr/>
        </p:nvSpPr>
        <p:spPr>
          <a:xfrm>
            <a:off x="5562578" y="3697792"/>
            <a:ext cx="1083300" cy="283200"/>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aphicFrame>
        <p:nvGraphicFramePr>
          <p:cNvPr id="1358" name="Google Shape;1358;p71"/>
          <p:cNvGraphicFramePr/>
          <p:nvPr/>
        </p:nvGraphicFramePr>
        <p:xfrm>
          <a:off x="6881306" y="3400576"/>
          <a:ext cx="3000000" cy="3000000"/>
        </p:xfrm>
        <a:graphic>
          <a:graphicData uri="http://schemas.openxmlformats.org/drawingml/2006/table">
            <a:tbl>
              <a:tblPr bandRow="1" firstRow="1">
                <a:noFill/>
                <a:tableStyleId>{04865BF3-C381-4A5B-92A6-54F918F6176B}</a:tableStyleId>
              </a:tblPr>
              <a:tblGrid>
                <a:gridCol w="305500"/>
                <a:gridCol w="305500"/>
                <a:gridCol w="305500"/>
              </a:tblGrid>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D966"/>
                    </a:solidFill>
                  </a:tcPr>
                </a:tc>
              </a:tr>
              <a:tr h="268375">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359" name="Google Shape;1359;p71"/>
          <p:cNvSpPr txBox="1"/>
          <p:nvPr/>
        </p:nvSpPr>
        <p:spPr>
          <a:xfrm>
            <a:off x="7085081" y="4327368"/>
            <a:ext cx="509100" cy="333300"/>
          </a:xfrm>
          <a:prstGeom prst="rect">
            <a:avLst/>
          </a:prstGeom>
          <a:blipFill rotWithShape="1">
            <a:blip r:embed="rId7">
              <a:alphaModFix/>
            </a:blip>
            <a:stretch>
              <a:fillRect b="-13878" l="0" r="0" t="-555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sp>
        <p:nvSpPr>
          <p:cNvPr id="1360" name="Google Shape;1360;p71"/>
          <p:cNvSpPr txBox="1"/>
          <p:nvPr/>
        </p:nvSpPr>
        <p:spPr>
          <a:xfrm>
            <a:off x="5910943" y="1663446"/>
            <a:ext cx="2460300" cy="333300"/>
          </a:xfrm>
          <a:prstGeom prst="rect">
            <a:avLst/>
          </a:prstGeom>
          <a:blipFill rotWithShape="1">
            <a:blip r:embed="rId8">
              <a:alphaModFix/>
            </a:blip>
            <a:stretch>
              <a:fillRect b="-49989" l="0" r="0" t="-1666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latin typeface="Calibri"/>
                <a:ea typeface="Calibri"/>
                <a:cs typeface="Calibri"/>
                <a:sym typeface="Calibri"/>
              </a:rPr>
              <a:t> </a:t>
            </a:r>
            <a:endParaRPr sz="1100"/>
          </a:p>
        </p:txBody>
      </p:sp>
      <p:cxnSp>
        <p:nvCxnSpPr>
          <p:cNvPr id="1361" name="Google Shape;1361;p71"/>
          <p:cNvCxnSpPr>
            <a:endCxn id="1360" idx="3"/>
          </p:cNvCxnSpPr>
          <p:nvPr/>
        </p:nvCxnSpPr>
        <p:spPr>
          <a:xfrm rot="-5400000">
            <a:off x="7093543" y="2534496"/>
            <a:ext cx="1982100" cy="573300"/>
          </a:xfrm>
          <a:prstGeom prst="bentConnector3">
            <a:avLst>
              <a:gd fmla="val 4" name="adj1"/>
            </a:avLst>
          </a:prstGeom>
          <a:noFill/>
          <a:ln cap="flat" cmpd="sng" w="9525">
            <a:solidFill>
              <a:schemeClr val="accent1"/>
            </a:solidFill>
            <a:prstDash val="solid"/>
            <a:miter lim="800000"/>
            <a:headEnd len="sm" w="sm" type="none"/>
            <a:tailEnd len="med" w="med" type="triangle"/>
          </a:ln>
        </p:spPr>
      </p:cxnSp>
      <p:cxnSp>
        <p:nvCxnSpPr>
          <p:cNvPr id="1362" name="Google Shape;1362;p71"/>
          <p:cNvCxnSpPr>
            <a:endCxn id="1360" idx="1"/>
          </p:cNvCxnSpPr>
          <p:nvPr/>
        </p:nvCxnSpPr>
        <p:spPr>
          <a:xfrm>
            <a:off x="3915043" y="1825896"/>
            <a:ext cx="1995900" cy="42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363" name="Google Shape;1363;p71"/>
          <p:cNvCxnSpPr>
            <a:stCxn id="1338" idx="0"/>
            <a:endCxn id="1360" idx="2"/>
          </p:cNvCxnSpPr>
          <p:nvPr/>
        </p:nvCxnSpPr>
        <p:spPr>
          <a:xfrm rot="-5400000">
            <a:off x="5357894" y="1508555"/>
            <a:ext cx="1294800" cy="2271300"/>
          </a:xfrm>
          <a:prstGeom prst="bentConnector3">
            <a:avLst>
              <a:gd fmla="val 49999" name="adj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7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Correct and smooth!</a:t>
            </a:r>
            <a:endParaRPr/>
          </a:p>
        </p:txBody>
      </p:sp>
      <p:pic>
        <p:nvPicPr>
          <p:cNvPr id="1369" name="Google Shape;1369;p72"/>
          <p:cNvPicPr preferRelativeResize="0"/>
          <p:nvPr/>
        </p:nvPicPr>
        <p:blipFill>
          <a:blip r:embed="rId3">
            <a:alphaModFix/>
          </a:blip>
          <a:stretch>
            <a:fillRect/>
          </a:stretch>
        </p:blipFill>
        <p:spPr>
          <a:xfrm>
            <a:off x="382725" y="904050"/>
            <a:ext cx="4551425" cy="1160425"/>
          </a:xfrm>
          <a:prstGeom prst="rect">
            <a:avLst/>
          </a:prstGeom>
          <a:noFill/>
          <a:ln>
            <a:noFill/>
          </a:ln>
        </p:spPr>
      </p:pic>
      <p:sp>
        <p:nvSpPr>
          <p:cNvPr id="1370" name="Google Shape;1370;p72"/>
          <p:cNvSpPr txBox="1"/>
          <p:nvPr/>
        </p:nvSpPr>
        <p:spPr>
          <a:xfrm>
            <a:off x="364950" y="2205900"/>
            <a:ext cx="829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Roboto"/>
                <a:ea typeface="Roboto"/>
                <a:cs typeface="Roboto"/>
                <a:sym typeface="Roboto"/>
              </a:rPr>
              <a:t>Correct &amp; Smooth</a:t>
            </a:r>
            <a:r>
              <a:rPr lang="it">
                <a:latin typeface="Roboto"/>
                <a:ea typeface="Roboto"/>
                <a:cs typeface="Roboto"/>
                <a:sym typeface="Roboto"/>
              </a:rPr>
              <a:t> exploits the pattern that adjacent nodes tend to have the same labels and similar features, a concept called </a:t>
            </a:r>
            <a:r>
              <a:rPr i="1" lang="it">
                <a:latin typeface="Roboto"/>
                <a:ea typeface="Roboto"/>
                <a:cs typeface="Roboto"/>
                <a:sym typeface="Roboto"/>
              </a:rPr>
              <a:t>homophily</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Machine Learning (validation)</a:t>
            </a:r>
            <a:endParaRPr/>
          </a:p>
        </p:txBody>
      </p:sp>
      <p:sp>
        <p:nvSpPr>
          <p:cNvPr id="103" name="Google Shape;103;p19"/>
          <p:cNvSpPr txBox="1"/>
          <p:nvPr>
            <p:ph idx="1" type="body"/>
          </p:nvPr>
        </p:nvSpPr>
        <p:spPr>
          <a:xfrm>
            <a:off x="460950" y="1005525"/>
            <a:ext cx="8222100" cy="46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Memorize is not sufficient: we need to learn</a:t>
            </a:r>
            <a:endParaRPr/>
          </a:p>
        </p:txBody>
      </p:sp>
      <p:sp>
        <p:nvSpPr>
          <p:cNvPr id="104" name="Google Shape;104;p19"/>
          <p:cNvSpPr txBox="1"/>
          <p:nvPr>
            <p:ph idx="1" type="body"/>
          </p:nvPr>
        </p:nvSpPr>
        <p:spPr>
          <a:xfrm>
            <a:off x="460950" y="3434300"/>
            <a:ext cx="8222100" cy="13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following conditions should be satisfied:</a:t>
            </a:r>
            <a:endParaRPr/>
          </a:p>
          <a:p>
            <a:pPr indent="-342900" lvl="0" marL="457200" rtl="0" algn="l">
              <a:spcBef>
                <a:spcPts val="1200"/>
              </a:spcBef>
              <a:spcAft>
                <a:spcPts val="0"/>
              </a:spcAft>
              <a:buSzPts val="1800"/>
              <a:buChar char="●"/>
            </a:pPr>
            <a:r>
              <a:rPr lang="it"/>
              <a:t>the dataset should be “large enough”</a:t>
            </a:r>
            <a:endParaRPr/>
          </a:p>
          <a:p>
            <a:pPr indent="-342900" lvl="0" marL="457200" rtl="0" algn="l">
              <a:spcBef>
                <a:spcPts val="0"/>
              </a:spcBef>
              <a:spcAft>
                <a:spcPts val="0"/>
              </a:spcAft>
              <a:buSzPts val="1800"/>
              <a:buChar char="●"/>
            </a:pPr>
            <a:r>
              <a:rPr lang="it"/>
              <a:t>Test set and Training set should be taken from the same distribution</a:t>
            </a:r>
            <a:endParaRPr/>
          </a:p>
        </p:txBody>
      </p:sp>
      <p:pic>
        <p:nvPicPr>
          <p:cNvPr id="105" name="Google Shape;105;p19"/>
          <p:cNvPicPr preferRelativeResize="0"/>
          <p:nvPr/>
        </p:nvPicPr>
        <p:blipFill>
          <a:blip r:embed="rId3">
            <a:alphaModFix/>
          </a:blip>
          <a:stretch>
            <a:fillRect/>
          </a:stretch>
        </p:blipFill>
        <p:spPr>
          <a:xfrm>
            <a:off x="152400" y="1909000"/>
            <a:ext cx="8839198" cy="10211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7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Correct and smooth!</a:t>
            </a:r>
            <a:endParaRPr/>
          </a:p>
        </p:txBody>
      </p:sp>
      <p:sp>
        <p:nvSpPr>
          <p:cNvPr id="1376" name="Google Shape;1376;p73"/>
          <p:cNvSpPr txBox="1"/>
          <p:nvPr/>
        </p:nvSpPr>
        <p:spPr>
          <a:xfrm>
            <a:off x="471000" y="1041125"/>
            <a:ext cx="8293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Roboto"/>
                <a:ea typeface="Roboto"/>
                <a:cs typeface="Roboto"/>
                <a:sym typeface="Roboto"/>
              </a:rPr>
              <a:t>Correct &amp; Smooth</a:t>
            </a:r>
            <a:r>
              <a:rPr lang="it">
                <a:latin typeface="Roboto"/>
                <a:ea typeface="Roboto"/>
                <a:cs typeface="Roboto"/>
                <a:sym typeface="Roboto"/>
              </a:rPr>
              <a:t> exploits the pattern that adjacent nodes tend to have the same labels and similar features, a concept called </a:t>
            </a:r>
            <a:r>
              <a:rPr i="1" lang="it">
                <a:latin typeface="Roboto"/>
                <a:ea typeface="Roboto"/>
                <a:cs typeface="Roboto"/>
                <a:sym typeface="Roboto"/>
              </a:rPr>
              <a:t>homophily</a:t>
            </a:r>
            <a:endParaRPr i="1">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it">
                <a:latin typeface="Roboto"/>
                <a:ea typeface="Roboto"/>
                <a:cs typeface="Roboto"/>
                <a:sym typeface="Roboto"/>
              </a:rPr>
              <a:t>train a base classifier (BC)</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it">
                <a:latin typeface="Roboto"/>
                <a:ea typeface="Roboto"/>
                <a:cs typeface="Roboto"/>
                <a:sym typeface="Roboto"/>
              </a:rPr>
              <a:t>compute the BC’s prediction errors on the train set (residual errors)</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b="1" lang="it">
                <a:latin typeface="Roboto"/>
                <a:ea typeface="Roboto"/>
                <a:cs typeface="Roboto"/>
                <a:sym typeface="Roboto"/>
              </a:rPr>
              <a:t>intuition! </a:t>
            </a:r>
            <a:r>
              <a:rPr lang="it">
                <a:latin typeface="Roboto"/>
                <a:ea typeface="Roboto"/>
                <a:cs typeface="Roboto"/>
                <a:sym typeface="Roboto"/>
              </a:rPr>
              <a:t>errors are expected to be positively correlated for neighboring nodes (this means we may know how much wrong is BC)</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it">
                <a:latin typeface="Roboto"/>
                <a:ea typeface="Roboto"/>
                <a:cs typeface="Roboto"/>
                <a:sym typeface="Roboto"/>
              </a:rPr>
              <a:t>use this knowledge to </a:t>
            </a:r>
            <a:r>
              <a:rPr b="1" lang="it">
                <a:latin typeface="Roboto"/>
                <a:ea typeface="Roboto"/>
                <a:cs typeface="Roboto"/>
                <a:sym typeface="Roboto"/>
              </a:rPr>
              <a:t>correct</a:t>
            </a:r>
            <a:r>
              <a:rPr lang="it">
                <a:latin typeface="Roboto"/>
                <a:ea typeface="Roboto"/>
                <a:cs typeface="Roboto"/>
                <a:sym typeface="Roboto"/>
              </a:rPr>
              <a:t> the errors on the test set</a:t>
            </a:r>
            <a:endParaRPr>
              <a:latin typeface="Roboto"/>
              <a:ea typeface="Roboto"/>
              <a:cs typeface="Roboto"/>
              <a:sym typeface="Roboto"/>
            </a:endParaRPr>
          </a:p>
        </p:txBody>
      </p:sp>
      <p:pic>
        <p:nvPicPr>
          <p:cNvPr id="1377" name="Google Shape;1377;p73"/>
          <p:cNvPicPr preferRelativeResize="0"/>
          <p:nvPr/>
        </p:nvPicPr>
        <p:blipFill>
          <a:blip r:embed="rId3">
            <a:alphaModFix/>
          </a:blip>
          <a:stretch>
            <a:fillRect/>
          </a:stretch>
        </p:blipFill>
        <p:spPr>
          <a:xfrm>
            <a:off x="2695900" y="2869950"/>
            <a:ext cx="3843408" cy="2026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7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What about explainability?</a:t>
            </a:r>
            <a:endParaRPr/>
          </a:p>
        </p:txBody>
      </p:sp>
      <p:pic>
        <p:nvPicPr>
          <p:cNvPr id="1383" name="Google Shape;1383;p74"/>
          <p:cNvPicPr preferRelativeResize="0"/>
          <p:nvPr/>
        </p:nvPicPr>
        <p:blipFill>
          <a:blip r:embed="rId3">
            <a:alphaModFix/>
          </a:blip>
          <a:stretch>
            <a:fillRect/>
          </a:stretch>
        </p:blipFill>
        <p:spPr>
          <a:xfrm>
            <a:off x="152400" y="1164475"/>
            <a:ext cx="8839197" cy="281454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7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An intuitive approach: graph perturbation</a:t>
            </a:r>
            <a:endParaRPr/>
          </a:p>
        </p:txBody>
      </p:sp>
      <p:sp>
        <p:nvSpPr>
          <p:cNvPr id="1389" name="Google Shape;1389;p75"/>
          <p:cNvSpPr txBox="1"/>
          <p:nvPr/>
        </p:nvSpPr>
        <p:spPr>
          <a:xfrm>
            <a:off x="375050" y="1017975"/>
            <a:ext cx="83367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it">
                <a:latin typeface="Roboto"/>
                <a:ea typeface="Roboto"/>
                <a:cs typeface="Roboto"/>
                <a:sym typeface="Roboto"/>
              </a:rPr>
              <a:t>idea:</a:t>
            </a:r>
            <a:r>
              <a:rPr lang="it">
                <a:latin typeface="Roboto"/>
                <a:ea typeface="Roboto"/>
                <a:cs typeface="Roboto"/>
                <a:sym typeface="Roboto"/>
              </a:rPr>
              <a:t> modify the network structure and observe the network’s output variation</a:t>
            </a:r>
            <a:endParaRPr>
              <a:solidFill>
                <a:schemeClr val="dk2"/>
              </a:solidFill>
              <a:latin typeface="Roboto"/>
              <a:ea typeface="Roboto"/>
              <a:cs typeface="Roboto"/>
              <a:sym typeface="Roboto"/>
            </a:endParaRPr>
          </a:p>
        </p:txBody>
      </p:sp>
      <p:pic>
        <p:nvPicPr>
          <p:cNvPr id="1390" name="Google Shape;1390;p75"/>
          <p:cNvPicPr preferRelativeResize="0"/>
          <p:nvPr/>
        </p:nvPicPr>
        <p:blipFill>
          <a:blip r:embed="rId3">
            <a:alphaModFix/>
          </a:blip>
          <a:stretch>
            <a:fillRect/>
          </a:stretch>
        </p:blipFill>
        <p:spPr>
          <a:xfrm>
            <a:off x="1920750" y="2117075"/>
            <a:ext cx="5181600" cy="167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7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Explainability for GNNs</a:t>
            </a:r>
            <a:endParaRPr/>
          </a:p>
        </p:txBody>
      </p:sp>
      <p:sp>
        <p:nvSpPr>
          <p:cNvPr id="1396" name="Google Shape;1396;p76"/>
          <p:cNvSpPr txBox="1"/>
          <p:nvPr/>
        </p:nvSpPr>
        <p:spPr>
          <a:xfrm>
            <a:off x="375050" y="1017975"/>
            <a:ext cx="8336700" cy="1262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it">
                <a:latin typeface="Roboto"/>
                <a:ea typeface="Roboto"/>
                <a:cs typeface="Roboto"/>
                <a:sym typeface="Roboto"/>
              </a:rPr>
              <a:t>idea:</a:t>
            </a:r>
            <a:r>
              <a:rPr lang="it">
                <a:latin typeface="Roboto"/>
                <a:ea typeface="Roboto"/>
                <a:cs typeface="Roboto"/>
                <a:sym typeface="Roboto"/>
              </a:rPr>
              <a:t> to build a network to learn what a GNN has learnt</a:t>
            </a:r>
            <a:br>
              <a:rPr lang="it">
                <a:latin typeface="Roboto"/>
                <a:ea typeface="Roboto"/>
                <a:cs typeface="Roboto"/>
                <a:sym typeface="Roboto"/>
              </a:rPr>
            </a:br>
            <a:r>
              <a:rPr lang="it">
                <a:solidFill>
                  <a:srgbClr val="999999"/>
                </a:solidFill>
                <a:latin typeface="Roboto"/>
                <a:ea typeface="Roboto"/>
                <a:cs typeface="Roboto"/>
                <a:sym typeface="Roboto"/>
              </a:rPr>
              <a:t>reducing redundant information in a graph which does not directly impact the decision</a:t>
            </a:r>
            <a:br>
              <a:rPr lang="it">
                <a:solidFill>
                  <a:srgbClr val="999999"/>
                </a:solidFill>
                <a:latin typeface="Roboto"/>
                <a:ea typeface="Roboto"/>
                <a:cs typeface="Roboto"/>
                <a:sym typeface="Roboto"/>
              </a:rPr>
            </a:br>
            <a:endParaRPr>
              <a:solidFill>
                <a:srgbClr val="999999"/>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b="1" lang="it">
                <a:solidFill>
                  <a:schemeClr val="dk2"/>
                </a:solidFill>
                <a:latin typeface="Roboto"/>
                <a:ea typeface="Roboto"/>
                <a:cs typeface="Roboto"/>
                <a:sym typeface="Roboto"/>
              </a:rPr>
              <a:t>how: </a:t>
            </a:r>
            <a:r>
              <a:rPr lang="it">
                <a:solidFill>
                  <a:schemeClr val="dk2"/>
                </a:solidFill>
                <a:latin typeface="Roboto"/>
                <a:ea typeface="Roboto"/>
                <a:cs typeface="Roboto"/>
                <a:sym typeface="Roboto"/>
              </a:rPr>
              <a:t>finding a subgraph G’ such that the difference in the prediction scores using the whole graph G and the prediction scores using G’ is minimized</a:t>
            </a:r>
            <a:endParaRPr>
              <a:solidFill>
                <a:schemeClr val="dk2"/>
              </a:solidFill>
              <a:latin typeface="Roboto"/>
              <a:ea typeface="Roboto"/>
              <a:cs typeface="Roboto"/>
              <a:sym typeface="Roboto"/>
            </a:endParaRPr>
          </a:p>
        </p:txBody>
      </p:sp>
      <p:pic>
        <p:nvPicPr>
          <p:cNvPr id="1397" name="Google Shape;1397;p76"/>
          <p:cNvPicPr preferRelativeResize="0"/>
          <p:nvPr/>
        </p:nvPicPr>
        <p:blipFill>
          <a:blip r:embed="rId3">
            <a:alphaModFix/>
          </a:blip>
          <a:stretch>
            <a:fillRect/>
          </a:stretch>
        </p:blipFill>
        <p:spPr>
          <a:xfrm>
            <a:off x="1444500" y="2371725"/>
            <a:ext cx="6134100" cy="552450"/>
          </a:xfrm>
          <a:prstGeom prst="rect">
            <a:avLst/>
          </a:prstGeom>
          <a:noFill/>
          <a:ln>
            <a:noFill/>
          </a:ln>
        </p:spPr>
      </p:pic>
      <p:pic>
        <p:nvPicPr>
          <p:cNvPr id="1398" name="Google Shape;1398;p76"/>
          <p:cNvPicPr preferRelativeResize="0"/>
          <p:nvPr/>
        </p:nvPicPr>
        <p:blipFill>
          <a:blip r:embed="rId4">
            <a:alphaModFix/>
          </a:blip>
          <a:stretch>
            <a:fillRect/>
          </a:stretch>
        </p:blipFill>
        <p:spPr>
          <a:xfrm>
            <a:off x="1440250" y="3015825"/>
            <a:ext cx="6263496" cy="19145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77"/>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404" name="Google Shape;1404;p77"/>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GraphML in practice</a:t>
            </a:r>
            <a:endParaRPr/>
          </a:p>
        </p:txBody>
      </p:sp>
      <p:pic>
        <p:nvPicPr>
          <p:cNvPr id="1405" name="Google Shape;1405;p77"/>
          <p:cNvPicPr preferRelativeResize="0"/>
          <p:nvPr/>
        </p:nvPicPr>
        <p:blipFill rotWithShape="1">
          <a:blip r:embed="rId3">
            <a:alphaModFix/>
          </a:blip>
          <a:srcRect b="0" l="0" r="0" t="0"/>
          <a:stretch/>
        </p:blipFill>
        <p:spPr>
          <a:xfrm>
            <a:off x="630691" y="1310368"/>
            <a:ext cx="3300413" cy="942975"/>
          </a:xfrm>
          <a:prstGeom prst="rect">
            <a:avLst/>
          </a:prstGeom>
          <a:noFill/>
          <a:ln>
            <a:noFill/>
          </a:ln>
        </p:spPr>
      </p:pic>
      <p:pic>
        <p:nvPicPr>
          <p:cNvPr id="1406" name="Google Shape;1406;p77"/>
          <p:cNvPicPr preferRelativeResize="0"/>
          <p:nvPr/>
        </p:nvPicPr>
        <p:blipFill rotWithShape="1">
          <a:blip r:embed="rId4">
            <a:alphaModFix/>
          </a:blip>
          <a:srcRect b="0" l="0" r="0" t="0"/>
          <a:stretch/>
        </p:blipFill>
        <p:spPr>
          <a:xfrm>
            <a:off x="4572000" y="1247722"/>
            <a:ext cx="3371851" cy="928688"/>
          </a:xfrm>
          <a:prstGeom prst="rect">
            <a:avLst/>
          </a:prstGeom>
          <a:noFill/>
          <a:ln>
            <a:noFill/>
          </a:ln>
        </p:spPr>
      </p:pic>
      <p:pic>
        <p:nvPicPr>
          <p:cNvPr id="1407" name="Google Shape;1407;p77"/>
          <p:cNvPicPr preferRelativeResize="0"/>
          <p:nvPr/>
        </p:nvPicPr>
        <p:blipFill rotWithShape="1">
          <a:blip r:embed="rId5">
            <a:alphaModFix/>
          </a:blip>
          <a:srcRect b="0" l="0" r="0" t="0"/>
          <a:stretch/>
        </p:blipFill>
        <p:spPr>
          <a:xfrm>
            <a:off x="861331" y="2890158"/>
            <a:ext cx="3266981" cy="722783"/>
          </a:xfrm>
          <a:prstGeom prst="rect">
            <a:avLst/>
          </a:prstGeom>
          <a:noFill/>
          <a:ln>
            <a:noFill/>
          </a:ln>
        </p:spPr>
      </p:pic>
      <p:pic>
        <p:nvPicPr>
          <p:cNvPr id="1408" name="Google Shape;1408;p77"/>
          <p:cNvPicPr preferRelativeResize="0"/>
          <p:nvPr/>
        </p:nvPicPr>
        <p:blipFill rotWithShape="1">
          <a:blip r:embed="rId6">
            <a:alphaModFix/>
          </a:blip>
          <a:srcRect b="0" l="0" r="0" t="0"/>
          <a:stretch/>
        </p:blipFill>
        <p:spPr>
          <a:xfrm>
            <a:off x="5135791" y="2976249"/>
            <a:ext cx="2808059" cy="550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78"/>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414" name="Google Shape;1414;p78"/>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GraphML in practice</a:t>
            </a:r>
            <a:endParaRPr/>
          </a:p>
        </p:txBody>
      </p:sp>
      <p:pic>
        <p:nvPicPr>
          <p:cNvPr descr="Immagine che contiene testo&#10;&#10;Descrizione generata automaticamente" id="1415" name="Google Shape;1415;p78"/>
          <p:cNvPicPr preferRelativeResize="0"/>
          <p:nvPr/>
        </p:nvPicPr>
        <p:blipFill rotWithShape="1">
          <a:blip r:embed="rId3">
            <a:alphaModFix/>
          </a:blip>
          <a:srcRect b="0" l="0" r="0" t="0"/>
          <a:stretch/>
        </p:blipFill>
        <p:spPr>
          <a:xfrm>
            <a:off x="502036" y="1720053"/>
            <a:ext cx="3823945" cy="1703394"/>
          </a:xfrm>
          <a:prstGeom prst="rect">
            <a:avLst/>
          </a:prstGeom>
          <a:noFill/>
          <a:ln>
            <a:noFill/>
          </a:ln>
        </p:spPr>
      </p:pic>
      <p:pic>
        <p:nvPicPr>
          <p:cNvPr id="1416" name="Google Shape;1416;p78"/>
          <p:cNvPicPr preferRelativeResize="0"/>
          <p:nvPr/>
        </p:nvPicPr>
        <p:blipFill rotWithShape="1">
          <a:blip r:embed="rId4">
            <a:alphaModFix/>
          </a:blip>
          <a:srcRect b="0" l="0" r="0" t="0"/>
          <a:stretch/>
        </p:blipFill>
        <p:spPr>
          <a:xfrm>
            <a:off x="502036" y="1227898"/>
            <a:ext cx="1722544" cy="492155"/>
          </a:xfrm>
          <a:prstGeom prst="rect">
            <a:avLst/>
          </a:prstGeom>
          <a:noFill/>
          <a:ln>
            <a:noFill/>
          </a:ln>
        </p:spPr>
      </p:pic>
      <p:pic>
        <p:nvPicPr>
          <p:cNvPr descr="Immagine che contiene testo&#10;&#10;Descrizione generata automaticamente" id="1417" name="Google Shape;1417;p78"/>
          <p:cNvPicPr preferRelativeResize="0"/>
          <p:nvPr/>
        </p:nvPicPr>
        <p:blipFill rotWithShape="1">
          <a:blip r:embed="rId5">
            <a:alphaModFix/>
          </a:blip>
          <a:srcRect b="0" l="0" r="0" t="0"/>
          <a:stretch/>
        </p:blipFill>
        <p:spPr>
          <a:xfrm>
            <a:off x="4731729" y="1872643"/>
            <a:ext cx="4094771" cy="1398214"/>
          </a:xfrm>
          <a:prstGeom prst="rect">
            <a:avLst/>
          </a:prstGeom>
          <a:noFill/>
          <a:ln>
            <a:noFill/>
          </a:ln>
        </p:spPr>
      </p:pic>
      <p:pic>
        <p:nvPicPr>
          <p:cNvPr id="1418" name="Google Shape;1418;p78"/>
          <p:cNvPicPr preferRelativeResize="0"/>
          <p:nvPr/>
        </p:nvPicPr>
        <p:blipFill rotWithShape="1">
          <a:blip r:embed="rId6">
            <a:alphaModFix/>
          </a:blip>
          <a:srcRect b="0" l="0" r="0" t="0"/>
          <a:stretch/>
        </p:blipFill>
        <p:spPr>
          <a:xfrm>
            <a:off x="4731729" y="1201760"/>
            <a:ext cx="2346598" cy="6463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79"/>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426" name="Google Shape;1426;p79"/>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What’s next?</a:t>
            </a:r>
            <a:endParaRPr/>
          </a:p>
        </p:txBody>
      </p:sp>
      <p:sp>
        <p:nvSpPr>
          <p:cNvPr id="1427" name="Google Shape;1427;p79"/>
          <p:cNvSpPr txBox="1"/>
          <p:nvPr/>
        </p:nvSpPr>
        <p:spPr>
          <a:xfrm>
            <a:off x="424544" y="856793"/>
            <a:ext cx="84021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dk2"/>
                </a:solidFill>
                <a:latin typeface="Calibri"/>
                <a:ea typeface="Calibri"/>
                <a:cs typeface="Calibri"/>
                <a:sym typeface="Calibri"/>
              </a:rPr>
              <a:t>“2020 saw the field of Graph ML come to terms with the fundamental limitations </a:t>
            </a:r>
            <a:endParaRPr sz="1100"/>
          </a:p>
          <a:p>
            <a:pPr indent="0" lvl="0" marL="0" marR="0" rtl="0" algn="ctr">
              <a:spcBef>
                <a:spcPts val="0"/>
              </a:spcBef>
              <a:spcAft>
                <a:spcPts val="0"/>
              </a:spcAft>
              <a:buNone/>
            </a:pPr>
            <a:r>
              <a:rPr lang="it" sz="1500">
                <a:solidFill>
                  <a:schemeClr val="dk2"/>
                </a:solidFill>
                <a:latin typeface="Calibri"/>
                <a:ea typeface="Calibri"/>
                <a:cs typeface="Calibri"/>
                <a:sym typeface="Calibri"/>
              </a:rPr>
              <a:t>of the message-passing paradigm”</a:t>
            </a:r>
            <a:endParaRPr sz="1100"/>
          </a:p>
          <a:p>
            <a:pPr indent="0" lvl="0" marL="0" marR="0" rtl="0" algn="r">
              <a:spcBef>
                <a:spcPts val="0"/>
              </a:spcBef>
              <a:spcAft>
                <a:spcPts val="0"/>
              </a:spcAft>
              <a:buNone/>
            </a:pPr>
            <a:r>
              <a:rPr i="1" lang="it" sz="1500">
                <a:solidFill>
                  <a:schemeClr val="dk2"/>
                </a:solidFill>
                <a:latin typeface="Calibri"/>
                <a:ea typeface="Calibri"/>
                <a:cs typeface="Calibri"/>
                <a:sym typeface="Calibri"/>
              </a:rPr>
              <a:t>Will Hamilton (GraphSAGE)</a:t>
            </a:r>
            <a:endParaRPr sz="1100"/>
          </a:p>
        </p:txBody>
      </p:sp>
      <p:sp>
        <p:nvSpPr>
          <p:cNvPr id="1428" name="Google Shape;1428;p79"/>
          <p:cNvSpPr txBox="1"/>
          <p:nvPr/>
        </p:nvSpPr>
        <p:spPr>
          <a:xfrm>
            <a:off x="424544" y="2222109"/>
            <a:ext cx="84021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lt2"/>
                </a:solidFill>
                <a:latin typeface="Calibri"/>
                <a:ea typeface="Calibri"/>
                <a:cs typeface="Calibri"/>
                <a:sym typeface="Calibri"/>
              </a:rPr>
              <a:t>“One particularly noteworthy trend in the Graph ML community is the separation of computation structure from the data structure”</a:t>
            </a:r>
            <a:endParaRPr sz="1100"/>
          </a:p>
          <a:p>
            <a:pPr indent="0" lvl="0" marL="0" marR="0" rtl="0" algn="r">
              <a:spcBef>
                <a:spcPts val="0"/>
              </a:spcBef>
              <a:spcAft>
                <a:spcPts val="0"/>
              </a:spcAft>
              <a:buNone/>
            </a:pPr>
            <a:r>
              <a:rPr i="1" lang="it" sz="1500">
                <a:solidFill>
                  <a:schemeClr val="lt2"/>
                </a:solidFill>
                <a:latin typeface="Calibri"/>
                <a:ea typeface="Calibri"/>
                <a:cs typeface="Calibri"/>
                <a:sym typeface="Calibri"/>
              </a:rPr>
              <a:t>Thomas Kipf (Google Brain)</a:t>
            </a:r>
            <a:endParaRPr sz="1100"/>
          </a:p>
        </p:txBody>
      </p:sp>
      <p:sp>
        <p:nvSpPr>
          <p:cNvPr id="1429" name="Google Shape;1429;p79"/>
          <p:cNvSpPr txBox="1"/>
          <p:nvPr/>
        </p:nvSpPr>
        <p:spPr>
          <a:xfrm>
            <a:off x="371022" y="3569762"/>
            <a:ext cx="84021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lt2"/>
                </a:solidFill>
                <a:latin typeface="Calibri"/>
                <a:ea typeface="Calibri"/>
                <a:cs typeface="Calibri"/>
                <a:sym typeface="Calibri"/>
              </a:rPr>
              <a:t>“The expressive power of graph neural networks was one of the central topics in Graph ML in 2020”</a:t>
            </a:r>
            <a:endParaRPr sz="1100"/>
          </a:p>
          <a:p>
            <a:pPr indent="0" lvl="0" marL="0" marR="0" rtl="0" algn="r">
              <a:spcBef>
                <a:spcPts val="0"/>
              </a:spcBef>
              <a:spcAft>
                <a:spcPts val="0"/>
              </a:spcAft>
              <a:buNone/>
            </a:pPr>
            <a:r>
              <a:rPr i="1" lang="it" sz="1500">
                <a:solidFill>
                  <a:schemeClr val="lt2"/>
                </a:solidFill>
                <a:latin typeface="Calibri"/>
                <a:ea typeface="Calibri"/>
                <a:cs typeface="Calibri"/>
                <a:sym typeface="Calibri"/>
              </a:rPr>
              <a:t>Haggai Maron (Nvidia)</a:t>
            </a:r>
            <a:endParaRPr sz="11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80"/>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437" name="Google Shape;1437;p80"/>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What’s next?</a:t>
            </a:r>
            <a:endParaRPr/>
          </a:p>
        </p:txBody>
      </p:sp>
      <p:sp>
        <p:nvSpPr>
          <p:cNvPr id="1438" name="Google Shape;1438;p80"/>
          <p:cNvSpPr txBox="1"/>
          <p:nvPr/>
        </p:nvSpPr>
        <p:spPr>
          <a:xfrm>
            <a:off x="424544" y="856793"/>
            <a:ext cx="84021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lt2"/>
                </a:solidFill>
                <a:latin typeface="Calibri"/>
                <a:ea typeface="Calibri"/>
                <a:cs typeface="Calibri"/>
                <a:sym typeface="Calibri"/>
              </a:rPr>
              <a:t>“2020 saw the field of Graph ML come to terms with the fundamental limitations </a:t>
            </a:r>
            <a:endParaRPr sz="1100"/>
          </a:p>
          <a:p>
            <a:pPr indent="0" lvl="0" marL="0" marR="0" rtl="0" algn="ctr">
              <a:spcBef>
                <a:spcPts val="0"/>
              </a:spcBef>
              <a:spcAft>
                <a:spcPts val="0"/>
              </a:spcAft>
              <a:buNone/>
            </a:pPr>
            <a:r>
              <a:rPr lang="it" sz="1500">
                <a:solidFill>
                  <a:schemeClr val="lt2"/>
                </a:solidFill>
                <a:latin typeface="Calibri"/>
                <a:ea typeface="Calibri"/>
                <a:cs typeface="Calibri"/>
                <a:sym typeface="Calibri"/>
              </a:rPr>
              <a:t>of the message-passing paradigm”</a:t>
            </a:r>
            <a:endParaRPr sz="1100"/>
          </a:p>
          <a:p>
            <a:pPr indent="0" lvl="0" marL="0" marR="0" rtl="0" algn="r">
              <a:spcBef>
                <a:spcPts val="0"/>
              </a:spcBef>
              <a:spcAft>
                <a:spcPts val="0"/>
              </a:spcAft>
              <a:buNone/>
            </a:pPr>
            <a:r>
              <a:rPr i="1" lang="it" sz="1500">
                <a:solidFill>
                  <a:schemeClr val="lt2"/>
                </a:solidFill>
                <a:latin typeface="Calibri"/>
                <a:ea typeface="Calibri"/>
                <a:cs typeface="Calibri"/>
                <a:sym typeface="Calibri"/>
              </a:rPr>
              <a:t>Will Hamilton (GraphSAGE)</a:t>
            </a:r>
            <a:endParaRPr sz="1100"/>
          </a:p>
        </p:txBody>
      </p:sp>
      <p:sp>
        <p:nvSpPr>
          <p:cNvPr id="1439" name="Google Shape;1439;p80"/>
          <p:cNvSpPr txBox="1"/>
          <p:nvPr/>
        </p:nvSpPr>
        <p:spPr>
          <a:xfrm>
            <a:off x="424544" y="2222109"/>
            <a:ext cx="84021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dk2"/>
                </a:solidFill>
                <a:latin typeface="Calibri"/>
                <a:ea typeface="Calibri"/>
                <a:cs typeface="Calibri"/>
                <a:sym typeface="Calibri"/>
              </a:rPr>
              <a:t>“One particularly noteworthy trend in the Graph ML community is the separation of computation structure from the data structure”</a:t>
            </a:r>
            <a:endParaRPr sz="1100"/>
          </a:p>
          <a:p>
            <a:pPr indent="0" lvl="0" marL="0" marR="0" rtl="0" algn="r">
              <a:spcBef>
                <a:spcPts val="0"/>
              </a:spcBef>
              <a:spcAft>
                <a:spcPts val="0"/>
              </a:spcAft>
              <a:buNone/>
            </a:pPr>
            <a:r>
              <a:rPr i="1" lang="it" sz="1500">
                <a:solidFill>
                  <a:schemeClr val="dk2"/>
                </a:solidFill>
                <a:latin typeface="Calibri"/>
                <a:ea typeface="Calibri"/>
                <a:cs typeface="Calibri"/>
                <a:sym typeface="Calibri"/>
              </a:rPr>
              <a:t>Thomas Kipf (Google Brain)</a:t>
            </a:r>
            <a:endParaRPr sz="1100"/>
          </a:p>
        </p:txBody>
      </p:sp>
      <p:sp>
        <p:nvSpPr>
          <p:cNvPr id="1440" name="Google Shape;1440;p80"/>
          <p:cNvSpPr txBox="1"/>
          <p:nvPr/>
        </p:nvSpPr>
        <p:spPr>
          <a:xfrm>
            <a:off x="371022" y="3569762"/>
            <a:ext cx="84021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lt2"/>
                </a:solidFill>
                <a:latin typeface="Calibri"/>
                <a:ea typeface="Calibri"/>
                <a:cs typeface="Calibri"/>
                <a:sym typeface="Calibri"/>
              </a:rPr>
              <a:t>“The expressive power of graph neural networks was one of the central topics in Graph ML in 2020”</a:t>
            </a:r>
            <a:endParaRPr sz="1100"/>
          </a:p>
          <a:p>
            <a:pPr indent="0" lvl="0" marL="0" marR="0" rtl="0" algn="r">
              <a:spcBef>
                <a:spcPts val="0"/>
              </a:spcBef>
              <a:spcAft>
                <a:spcPts val="0"/>
              </a:spcAft>
              <a:buNone/>
            </a:pPr>
            <a:r>
              <a:rPr i="1" lang="it" sz="1500">
                <a:solidFill>
                  <a:schemeClr val="lt2"/>
                </a:solidFill>
                <a:latin typeface="Calibri"/>
                <a:ea typeface="Calibri"/>
                <a:cs typeface="Calibri"/>
                <a:sym typeface="Calibri"/>
              </a:rPr>
              <a:t>Haggai Maron (Nvidia)</a:t>
            </a:r>
            <a:endParaRPr sz="11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81"/>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448" name="Google Shape;1448;p81"/>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What’s next?</a:t>
            </a:r>
            <a:endParaRPr/>
          </a:p>
        </p:txBody>
      </p:sp>
      <p:sp>
        <p:nvSpPr>
          <p:cNvPr id="1449" name="Google Shape;1449;p81"/>
          <p:cNvSpPr txBox="1"/>
          <p:nvPr/>
        </p:nvSpPr>
        <p:spPr>
          <a:xfrm>
            <a:off x="424544" y="856793"/>
            <a:ext cx="84021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lt2"/>
                </a:solidFill>
                <a:latin typeface="Calibri"/>
                <a:ea typeface="Calibri"/>
                <a:cs typeface="Calibri"/>
                <a:sym typeface="Calibri"/>
              </a:rPr>
              <a:t>“2020 saw the field of Graph ML come to terms with the fundamental limitations </a:t>
            </a:r>
            <a:endParaRPr sz="1100"/>
          </a:p>
          <a:p>
            <a:pPr indent="0" lvl="0" marL="0" marR="0" rtl="0" algn="ctr">
              <a:spcBef>
                <a:spcPts val="0"/>
              </a:spcBef>
              <a:spcAft>
                <a:spcPts val="0"/>
              </a:spcAft>
              <a:buNone/>
            </a:pPr>
            <a:r>
              <a:rPr lang="it" sz="1500">
                <a:solidFill>
                  <a:schemeClr val="lt2"/>
                </a:solidFill>
                <a:latin typeface="Calibri"/>
                <a:ea typeface="Calibri"/>
                <a:cs typeface="Calibri"/>
                <a:sym typeface="Calibri"/>
              </a:rPr>
              <a:t>of the message-passing paradigm”</a:t>
            </a:r>
            <a:endParaRPr sz="1100"/>
          </a:p>
          <a:p>
            <a:pPr indent="0" lvl="0" marL="0" marR="0" rtl="0" algn="r">
              <a:spcBef>
                <a:spcPts val="0"/>
              </a:spcBef>
              <a:spcAft>
                <a:spcPts val="0"/>
              </a:spcAft>
              <a:buNone/>
            </a:pPr>
            <a:r>
              <a:rPr i="1" lang="it" sz="1500">
                <a:solidFill>
                  <a:schemeClr val="lt2"/>
                </a:solidFill>
                <a:latin typeface="Calibri"/>
                <a:ea typeface="Calibri"/>
                <a:cs typeface="Calibri"/>
                <a:sym typeface="Calibri"/>
              </a:rPr>
              <a:t>Will Hamilton (GraphSAGE)</a:t>
            </a:r>
            <a:endParaRPr sz="1100"/>
          </a:p>
        </p:txBody>
      </p:sp>
      <p:sp>
        <p:nvSpPr>
          <p:cNvPr id="1450" name="Google Shape;1450;p81"/>
          <p:cNvSpPr txBox="1"/>
          <p:nvPr/>
        </p:nvSpPr>
        <p:spPr>
          <a:xfrm>
            <a:off x="424544" y="2222109"/>
            <a:ext cx="84021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lt2"/>
                </a:solidFill>
                <a:latin typeface="Calibri"/>
                <a:ea typeface="Calibri"/>
                <a:cs typeface="Calibri"/>
                <a:sym typeface="Calibri"/>
              </a:rPr>
              <a:t>“One particularly noteworthy trend in the Graph ML community is the separation of computation structure from the data structure”</a:t>
            </a:r>
            <a:endParaRPr sz="1100"/>
          </a:p>
          <a:p>
            <a:pPr indent="0" lvl="0" marL="0" marR="0" rtl="0" algn="r">
              <a:spcBef>
                <a:spcPts val="0"/>
              </a:spcBef>
              <a:spcAft>
                <a:spcPts val="0"/>
              </a:spcAft>
              <a:buNone/>
            </a:pPr>
            <a:r>
              <a:rPr i="1" lang="it" sz="1500">
                <a:solidFill>
                  <a:schemeClr val="lt2"/>
                </a:solidFill>
                <a:latin typeface="Calibri"/>
                <a:ea typeface="Calibri"/>
                <a:cs typeface="Calibri"/>
                <a:sym typeface="Calibri"/>
              </a:rPr>
              <a:t>Thomas Kipf (Google Brain)</a:t>
            </a:r>
            <a:endParaRPr sz="1100"/>
          </a:p>
        </p:txBody>
      </p:sp>
      <p:sp>
        <p:nvSpPr>
          <p:cNvPr id="1451" name="Google Shape;1451;p81"/>
          <p:cNvSpPr txBox="1"/>
          <p:nvPr/>
        </p:nvSpPr>
        <p:spPr>
          <a:xfrm>
            <a:off x="371022" y="3569762"/>
            <a:ext cx="84021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dk2"/>
                </a:solidFill>
                <a:latin typeface="Calibri"/>
                <a:ea typeface="Calibri"/>
                <a:cs typeface="Calibri"/>
                <a:sym typeface="Calibri"/>
              </a:rPr>
              <a:t>“The expressive power of graph neural networks was one of the central topics in Graph ML in 2020”</a:t>
            </a:r>
            <a:endParaRPr sz="1100"/>
          </a:p>
          <a:p>
            <a:pPr indent="0" lvl="0" marL="0" marR="0" rtl="0" algn="r">
              <a:spcBef>
                <a:spcPts val="0"/>
              </a:spcBef>
              <a:spcAft>
                <a:spcPts val="0"/>
              </a:spcAft>
              <a:buNone/>
            </a:pPr>
            <a:r>
              <a:rPr i="1" lang="it" sz="1500">
                <a:solidFill>
                  <a:schemeClr val="dk2"/>
                </a:solidFill>
                <a:latin typeface="Calibri"/>
                <a:ea typeface="Calibri"/>
                <a:cs typeface="Calibri"/>
                <a:sym typeface="Calibri"/>
              </a:rPr>
              <a:t>Haggai Maron (Nvidia)</a:t>
            </a:r>
            <a:endParaRPr sz="11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82"/>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459" name="Google Shape;1459;p82"/>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What’s next?</a:t>
            </a:r>
            <a:endParaRPr/>
          </a:p>
        </p:txBody>
      </p:sp>
      <p:sp>
        <p:nvSpPr>
          <p:cNvPr id="1460" name="Google Shape;1460;p82"/>
          <p:cNvSpPr txBox="1"/>
          <p:nvPr/>
        </p:nvSpPr>
        <p:spPr>
          <a:xfrm>
            <a:off x="424544" y="856793"/>
            <a:ext cx="84021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lt2"/>
                </a:solidFill>
                <a:latin typeface="Calibri"/>
                <a:ea typeface="Calibri"/>
                <a:cs typeface="Calibri"/>
                <a:sym typeface="Calibri"/>
              </a:rPr>
              <a:t>“One particularly noteworthy trend in the Graph ML community is the separation of computation structure from the data structure”</a:t>
            </a:r>
            <a:endParaRPr sz="1100"/>
          </a:p>
          <a:p>
            <a:pPr indent="0" lvl="0" marL="0" marR="0" rtl="0" algn="r">
              <a:spcBef>
                <a:spcPts val="0"/>
              </a:spcBef>
              <a:spcAft>
                <a:spcPts val="0"/>
              </a:spcAft>
              <a:buNone/>
            </a:pPr>
            <a:r>
              <a:rPr i="1" lang="it" sz="1500">
                <a:solidFill>
                  <a:schemeClr val="lt2"/>
                </a:solidFill>
                <a:latin typeface="Calibri"/>
                <a:ea typeface="Calibri"/>
                <a:cs typeface="Calibri"/>
                <a:sym typeface="Calibri"/>
              </a:rPr>
              <a:t>Thomas Kipf (Google Brain)</a:t>
            </a:r>
            <a:endParaRPr sz="1100"/>
          </a:p>
        </p:txBody>
      </p:sp>
      <p:sp>
        <p:nvSpPr>
          <p:cNvPr id="1461" name="Google Shape;1461;p82"/>
          <p:cNvSpPr txBox="1"/>
          <p:nvPr/>
        </p:nvSpPr>
        <p:spPr>
          <a:xfrm>
            <a:off x="424544" y="2222109"/>
            <a:ext cx="84021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lt2"/>
                </a:solidFill>
                <a:latin typeface="Calibri"/>
                <a:ea typeface="Calibri"/>
                <a:cs typeface="Calibri"/>
                <a:sym typeface="Calibri"/>
              </a:rPr>
              <a:t>“The expressive power of graph neural networks was one of the central topics in Graph ML in 2020”</a:t>
            </a:r>
            <a:endParaRPr sz="1100"/>
          </a:p>
          <a:p>
            <a:pPr indent="0" lvl="0" marL="0" marR="0" rtl="0" algn="r">
              <a:spcBef>
                <a:spcPts val="0"/>
              </a:spcBef>
              <a:spcAft>
                <a:spcPts val="0"/>
              </a:spcAft>
              <a:buNone/>
            </a:pPr>
            <a:r>
              <a:rPr i="1" lang="it" sz="1500">
                <a:solidFill>
                  <a:schemeClr val="lt2"/>
                </a:solidFill>
                <a:latin typeface="Calibri"/>
                <a:ea typeface="Calibri"/>
                <a:cs typeface="Calibri"/>
                <a:sym typeface="Calibri"/>
              </a:rPr>
              <a:t>Haggai Maron (Nvidia)</a:t>
            </a:r>
            <a:endParaRPr sz="1100"/>
          </a:p>
        </p:txBody>
      </p:sp>
      <p:sp>
        <p:nvSpPr>
          <p:cNvPr id="1462" name="Google Shape;1462;p82"/>
          <p:cNvSpPr txBox="1"/>
          <p:nvPr/>
        </p:nvSpPr>
        <p:spPr>
          <a:xfrm>
            <a:off x="371022" y="3569762"/>
            <a:ext cx="84021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dk2"/>
                </a:solidFill>
                <a:latin typeface="Calibri"/>
                <a:ea typeface="Calibri"/>
                <a:cs typeface="Calibri"/>
                <a:sym typeface="Calibri"/>
              </a:rPr>
              <a:t>“Many interesting Graph ML applications are inherently dynamic, where both the graph topology and the attributes evolve over time”</a:t>
            </a:r>
            <a:endParaRPr sz="1100"/>
          </a:p>
          <a:p>
            <a:pPr indent="0" lvl="0" marL="0" marR="0" rtl="0" algn="r">
              <a:spcBef>
                <a:spcPts val="0"/>
              </a:spcBef>
              <a:spcAft>
                <a:spcPts val="0"/>
              </a:spcAft>
              <a:buNone/>
            </a:pPr>
            <a:r>
              <a:rPr i="1" lang="it" sz="1500">
                <a:solidFill>
                  <a:schemeClr val="dk2"/>
                </a:solidFill>
                <a:latin typeface="Calibri"/>
                <a:ea typeface="Calibri"/>
                <a:cs typeface="Calibri"/>
                <a:sym typeface="Calibri"/>
              </a:rPr>
              <a:t>Emanuele Rossi (Twitter)</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 Machine Learning (task)</a:t>
            </a:r>
            <a:endParaRPr/>
          </a:p>
        </p:txBody>
      </p:sp>
      <p:pic>
        <p:nvPicPr>
          <p:cNvPr id="113" name="Google Shape;113;p20"/>
          <p:cNvPicPr preferRelativeResize="0"/>
          <p:nvPr/>
        </p:nvPicPr>
        <p:blipFill rotWithShape="1">
          <a:blip r:embed="rId3">
            <a:alphaModFix/>
          </a:blip>
          <a:srcRect b="0" l="0" r="0" t="0"/>
          <a:stretch/>
        </p:blipFill>
        <p:spPr>
          <a:xfrm>
            <a:off x="1466254" y="1104387"/>
            <a:ext cx="2414588" cy="939667"/>
          </a:xfrm>
          <a:prstGeom prst="rect">
            <a:avLst/>
          </a:prstGeom>
          <a:noFill/>
          <a:ln>
            <a:noFill/>
          </a:ln>
        </p:spPr>
      </p:pic>
      <p:sp>
        <p:nvSpPr>
          <p:cNvPr id="114" name="Google Shape;114;p20"/>
          <p:cNvSpPr txBox="1"/>
          <p:nvPr/>
        </p:nvSpPr>
        <p:spPr>
          <a:xfrm>
            <a:off x="1778590" y="2127992"/>
            <a:ext cx="20262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lt2"/>
                </a:solidFill>
                <a:latin typeface="Calibri"/>
                <a:ea typeface="Calibri"/>
                <a:cs typeface="Calibri"/>
                <a:sym typeface="Calibri"/>
              </a:rPr>
              <a:t>Missing link prediction (Using Edge Embedding)</a:t>
            </a:r>
            <a:endParaRPr sz="1100">
              <a:solidFill>
                <a:schemeClr val="lt2"/>
              </a:solidFill>
            </a:endParaRPr>
          </a:p>
        </p:txBody>
      </p:sp>
      <p:pic>
        <p:nvPicPr>
          <p:cNvPr id="115" name="Google Shape;115;p20"/>
          <p:cNvPicPr preferRelativeResize="0"/>
          <p:nvPr/>
        </p:nvPicPr>
        <p:blipFill rotWithShape="1">
          <a:blip r:embed="rId4">
            <a:alphaModFix/>
          </a:blip>
          <a:srcRect b="0" l="0" r="0" t="0"/>
          <a:stretch/>
        </p:blipFill>
        <p:spPr>
          <a:xfrm>
            <a:off x="4994031" y="1646642"/>
            <a:ext cx="2484547" cy="1366838"/>
          </a:xfrm>
          <a:prstGeom prst="rect">
            <a:avLst/>
          </a:prstGeom>
          <a:noFill/>
          <a:ln>
            <a:noFill/>
          </a:ln>
        </p:spPr>
      </p:pic>
      <p:sp>
        <p:nvSpPr>
          <p:cNvPr id="116" name="Google Shape;116;p20"/>
          <p:cNvSpPr txBox="1"/>
          <p:nvPr/>
        </p:nvSpPr>
        <p:spPr>
          <a:xfrm>
            <a:off x="5189975" y="3042350"/>
            <a:ext cx="21954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lt2"/>
                </a:solidFill>
                <a:latin typeface="Calibri"/>
                <a:ea typeface="Calibri"/>
                <a:cs typeface="Calibri"/>
                <a:sym typeface="Calibri"/>
              </a:rPr>
              <a:t>Community detection</a:t>
            </a:r>
            <a:endParaRPr sz="1100">
              <a:solidFill>
                <a:schemeClr val="lt2"/>
              </a:solidFill>
            </a:endParaRPr>
          </a:p>
          <a:p>
            <a:pPr indent="0" lvl="0" marL="0" marR="0" rtl="0" algn="ctr">
              <a:spcBef>
                <a:spcPts val="0"/>
              </a:spcBef>
              <a:spcAft>
                <a:spcPts val="0"/>
              </a:spcAft>
              <a:buNone/>
            </a:pPr>
            <a:r>
              <a:rPr lang="it" sz="1400">
                <a:solidFill>
                  <a:schemeClr val="lt2"/>
                </a:solidFill>
                <a:latin typeface="Calibri"/>
                <a:ea typeface="Calibri"/>
                <a:cs typeface="Calibri"/>
                <a:sym typeface="Calibri"/>
              </a:rPr>
              <a:t>(Using Node Embedding)</a:t>
            </a:r>
            <a:endParaRPr sz="1100">
              <a:solidFill>
                <a:schemeClr val="lt2"/>
              </a:solidFill>
            </a:endParaRPr>
          </a:p>
        </p:txBody>
      </p:sp>
      <p:pic>
        <p:nvPicPr>
          <p:cNvPr id="117" name="Google Shape;117;p20"/>
          <p:cNvPicPr preferRelativeResize="0"/>
          <p:nvPr/>
        </p:nvPicPr>
        <p:blipFill rotWithShape="1">
          <a:blip r:embed="rId5">
            <a:alphaModFix/>
          </a:blip>
          <a:srcRect b="0" l="0" r="0" t="0"/>
          <a:stretch/>
        </p:blipFill>
        <p:spPr>
          <a:xfrm>
            <a:off x="1466254" y="2889446"/>
            <a:ext cx="2628900" cy="1200150"/>
          </a:xfrm>
          <a:prstGeom prst="rect">
            <a:avLst/>
          </a:prstGeom>
          <a:noFill/>
          <a:ln>
            <a:noFill/>
          </a:ln>
        </p:spPr>
      </p:pic>
      <p:sp>
        <p:nvSpPr>
          <p:cNvPr id="118" name="Google Shape;118;p20"/>
          <p:cNvSpPr txBox="1"/>
          <p:nvPr/>
        </p:nvSpPr>
        <p:spPr>
          <a:xfrm>
            <a:off x="1664375" y="4165796"/>
            <a:ext cx="20805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400">
                <a:solidFill>
                  <a:schemeClr val="lt2"/>
                </a:solidFill>
                <a:latin typeface="Calibri"/>
                <a:ea typeface="Calibri"/>
                <a:cs typeface="Calibri"/>
                <a:sym typeface="Calibri"/>
              </a:rPr>
              <a:t>Graph similarity/clustering</a:t>
            </a:r>
            <a:endParaRPr sz="1100">
              <a:solidFill>
                <a:schemeClr val="lt2"/>
              </a:solidFill>
            </a:endParaRPr>
          </a:p>
          <a:p>
            <a:pPr indent="0" lvl="0" marL="0" marR="0" rtl="0" algn="ctr">
              <a:spcBef>
                <a:spcPts val="0"/>
              </a:spcBef>
              <a:spcAft>
                <a:spcPts val="0"/>
              </a:spcAft>
              <a:buNone/>
            </a:pPr>
            <a:r>
              <a:rPr lang="it" sz="1400">
                <a:solidFill>
                  <a:schemeClr val="lt2"/>
                </a:solidFill>
                <a:latin typeface="Calibri"/>
                <a:ea typeface="Calibri"/>
                <a:cs typeface="Calibri"/>
                <a:sym typeface="Calibri"/>
              </a:rPr>
              <a:t>(Using Graph Embedding)</a:t>
            </a:r>
            <a:endParaRPr sz="1100">
              <a:solidFill>
                <a:schemeClr val="lt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83"/>
          <p:cNvSpPr txBox="1"/>
          <p:nvPr>
            <p:ph idx="12" type="sldNum"/>
          </p:nvPr>
        </p:nvSpPr>
        <p:spPr>
          <a:xfrm>
            <a:off x="6769099" y="4759238"/>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pic>
        <p:nvPicPr>
          <p:cNvPr descr="Immagine che contiene testo&#10;&#10;Descrizione generata automaticamente" id="1468" name="Google Shape;1468;p83"/>
          <p:cNvPicPr preferRelativeResize="0"/>
          <p:nvPr/>
        </p:nvPicPr>
        <p:blipFill rotWithShape="1">
          <a:blip r:embed="rId3">
            <a:alphaModFix/>
          </a:blip>
          <a:srcRect b="0" l="0" r="0" t="0"/>
          <a:stretch/>
        </p:blipFill>
        <p:spPr>
          <a:xfrm>
            <a:off x="891860" y="804379"/>
            <a:ext cx="3460633" cy="77030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469" name="Google Shape;1469;p83"/>
          <p:cNvSpPr txBox="1"/>
          <p:nvPr>
            <p:ph type="title"/>
          </p:nvPr>
        </p:nvSpPr>
        <p:spPr>
          <a:xfrm>
            <a:off x="206619" y="110419"/>
            <a:ext cx="7118700" cy="3969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it"/>
              <a:t>References</a:t>
            </a:r>
            <a:endParaRPr/>
          </a:p>
        </p:txBody>
      </p:sp>
      <p:pic>
        <p:nvPicPr>
          <p:cNvPr descr="Immagine che contiene testo&#10;&#10;Descrizione generata automaticamente" id="1470" name="Google Shape;1470;p83"/>
          <p:cNvPicPr preferRelativeResize="0"/>
          <p:nvPr/>
        </p:nvPicPr>
        <p:blipFill rotWithShape="1">
          <a:blip r:embed="rId4">
            <a:alphaModFix/>
          </a:blip>
          <a:srcRect b="0" l="0" r="0" t="0"/>
          <a:stretch/>
        </p:blipFill>
        <p:spPr>
          <a:xfrm>
            <a:off x="891860" y="1869749"/>
            <a:ext cx="3460632" cy="68283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Immagine che contiene testo&#10;&#10;Descrizione generata automaticamente" id="1471" name="Google Shape;1471;p83"/>
          <p:cNvPicPr preferRelativeResize="0"/>
          <p:nvPr/>
        </p:nvPicPr>
        <p:blipFill rotWithShape="1">
          <a:blip r:embed="rId5">
            <a:alphaModFix/>
          </a:blip>
          <a:srcRect b="0" l="0" r="0" t="0"/>
          <a:stretch/>
        </p:blipFill>
        <p:spPr>
          <a:xfrm>
            <a:off x="926727" y="2813175"/>
            <a:ext cx="3390900" cy="138112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472" name="Google Shape;1472;p83"/>
          <p:cNvPicPr preferRelativeResize="0"/>
          <p:nvPr/>
        </p:nvPicPr>
        <p:blipFill rotWithShape="1">
          <a:blip r:embed="rId6">
            <a:alphaModFix/>
          </a:blip>
          <a:srcRect b="0" l="0" r="0" t="0"/>
          <a:stretch/>
        </p:blipFill>
        <p:spPr>
          <a:xfrm>
            <a:off x="4745852" y="804379"/>
            <a:ext cx="4004790" cy="166541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473" name="Google Shape;1473;p83"/>
          <p:cNvPicPr preferRelativeResize="0"/>
          <p:nvPr/>
        </p:nvPicPr>
        <p:blipFill rotWithShape="1">
          <a:blip r:embed="rId7">
            <a:alphaModFix/>
          </a:blip>
          <a:srcRect b="0" l="0" r="0" t="0"/>
          <a:stretch/>
        </p:blipFill>
        <p:spPr>
          <a:xfrm>
            <a:off x="4745852" y="3123806"/>
            <a:ext cx="4004789" cy="68283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84"/>
          <p:cNvSpPr txBox="1"/>
          <p:nvPr>
            <p:ph type="title"/>
          </p:nvPr>
        </p:nvSpPr>
        <p:spPr>
          <a:xfrm>
            <a:off x="4123501" y="2251050"/>
            <a:ext cx="897000" cy="3969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it"/>
              <a:t>FINE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2" name="Shape 1482"/>
        <p:cNvGrpSpPr/>
        <p:nvPr/>
      </p:nvGrpSpPr>
      <p:grpSpPr>
        <a:xfrm>
          <a:off x="0" y="0"/>
          <a:ext cx="0" cy="0"/>
          <a:chOff x="0" y="0"/>
          <a:chExt cx="0" cy="0"/>
        </a:xfrm>
      </p:grpSpPr>
      <p:sp>
        <p:nvSpPr>
          <p:cNvPr id="1483" name="Google Shape;1483;p85"/>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The generalized graph embedding problem</a:t>
            </a:r>
            <a:endParaRPr/>
          </a:p>
        </p:txBody>
      </p:sp>
      <p:sp>
        <p:nvSpPr>
          <p:cNvPr id="1484" name="Google Shape;1484;p85"/>
          <p:cNvSpPr txBox="1"/>
          <p:nvPr>
            <p:ph idx="1" type="body"/>
          </p:nvPr>
        </p:nvSpPr>
        <p:spPr>
          <a:xfrm>
            <a:off x="460950" y="1005525"/>
            <a:ext cx="8222100" cy="85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Learn a function </a:t>
            </a:r>
            <a:r>
              <a:rPr i="1" lang="it"/>
              <a:t>F </a:t>
            </a:r>
            <a:r>
              <a:rPr lang="it"/>
              <a:t>mapping an instance of the problem to </a:t>
            </a:r>
            <a:r>
              <a:rPr lang="it"/>
              <a:t>a compact (low-dimensional) and meaningful representation</a:t>
            </a:r>
            <a:endParaRPr/>
          </a:p>
        </p:txBody>
      </p:sp>
      <p:pic>
        <p:nvPicPr>
          <p:cNvPr id="1485" name="Google Shape;1485;p85"/>
          <p:cNvPicPr preferRelativeResize="0"/>
          <p:nvPr/>
        </p:nvPicPr>
        <p:blipFill>
          <a:blip r:embed="rId3">
            <a:alphaModFix/>
          </a:blip>
          <a:stretch>
            <a:fillRect/>
          </a:stretch>
        </p:blipFill>
        <p:spPr>
          <a:xfrm>
            <a:off x="1104575" y="1985475"/>
            <a:ext cx="6934851" cy="27889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9" name="Shape 1489"/>
        <p:cNvGrpSpPr/>
        <p:nvPr/>
      </p:nvGrpSpPr>
      <p:grpSpPr>
        <a:xfrm>
          <a:off x="0" y="0"/>
          <a:ext cx="0" cy="0"/>
          <a:chOff x="0" y="0"/>
          <a:chExt cx="0" cy="0"/>
        </a:xfrm>
      </p:grpSpPr>
      <p:sp>
        <p:nvSpPr>
          <p:cNvPr id="1490" name="Google Shape;1490;p86"/>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Graph embedding: an example</a:t>
            </a:r>
            <a:endParaRPr/>
          </a:p>
        </p:txBody>
      </p:sp>
      <p:pic>
        <p:nvPicPr>
          <p:cNvPr id="1491" name="Google Shape;1491;p86"/>
          <p:cNvPicPr preferRelativeResize="0"/>
          <p:nvPr/>
        </p:nvPicPr>
        <p:blipFill>
          <a:blip r:embed="rId3">
            <a:alphaModFix/>
          </a:blip>
          <a:stretch>
            <a:fillRect/>
          </a:stretch>
        </p:blipFill>
        <p:spPr>
          <a:xfrm>
            <a:off x="1126550" y="1054450"/>
            <a:ext cx="6890900" cy="37567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5" name="Shape 1495"/>
        <p:cNvGrpSpPr/>
        <p:nvPr/>
      </p:nvGrpSpPr>
      <p:grpSpPr>
        <a:xfrm>
          <a:off x="0" y="0"/>
          <a:ext cx="0" cy="0"/>
          <a:chOff x="0" y="0"/>
          <a:chExt cx="0" cy="0"/>
        </a:xfrm>
      </p:grpSpPr>
      <p:sp>
        <p:nvSpPr>
          <p:cNvPr id="1496" name="Google Shape;1496;p87"/>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The taxonomy of graph embedding machine learning algorithms</a:t>
            </a:r>
            <a:endParaRPr/>
          </a:p>
        </p:txBody>
      </p:sp>
      <p:sp>
        <p:nvSpPr>
          <p:cNvPr id="1497" name="Google Shape;1497;p87"/>
          <p:cNvSpPr txBox="1"/>
          <p:nvPr>
            <p:ph idx="1" type="body"/>
          </p:nvPr>
        </p:nvSpPr>
        <p:spPr>
          <a:xfrm>
            <a:off x="460950" y="1005525"/>
            <a:ext cx="8222100" cy="1104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it"/>
              <a:t>Every graph, node or edge embedding method can be described by two components:	</a:t>
            </a:r>
            <a:endParaRPr/>
          </a:p>
          <a:p>
            <a:pPr indent="-325755" lvl="0" marL="457200" rtl="0" algn="l">
              <a:spcBef>
                <a:spcPts val="1200"/>
              </a:spcBef>
              <a:spcAft>
                <a:spcPts val="0"/>
              </a:spcAft>
              <a:buSzPct val="100000"/>
              <a:buChar char="●"/>
            </a:pPr>
            <a:r>
              <a:rPr lang="it"/>
              <a:t>Encoder (ENC)</a:t>
            </a:r>
            <a:endParaRPr/>
          </a:p>
          <a:p>
            <a:pPr indent="-325755" lvl="0" marL="457200" rtl="0" algn="l">
              <a:spcBef>
                <a:spcPts val="0"/>
              </a:spcBef>
              <a:spcAft>
                <a:spcPts val="0"/>
              </a:spcAft>
              <a:buSzPct val="100000"/>
              <a:buChar char="●"/>
            </a:pPr>
            <a:r>
              <a:rPr lang="it"/>
              <a:t>Decoder (DEC)</a:t>
            </a:r>
            <a:endParaRPr/>
          </a:p>
        </p:txBody>
      </p:sp>
      <p:pic>
        <p:nvPicPr>
          <p:cNvPr id="1498" name="Google Shape;1498;p87"/>
          <p:cNvPicPr preferRelativeResize="0"/>
          <p:nvPr/>
        </p:nvPicPr>
        <p:blipFill>
          <a:blip r:embed="rId3">
            <a:alphaModFix/>
          </a:blip>
          <a:stretch>
            <a:fillRect/>
          </a:stretch>
        </p:blipFill>
        <p:spPr>
          <a:xfrm>
            <a:off x="1314487" y="2222250"/>
            <a:ext cx="6515026" cy="26019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2" name="Shape 1502"/>
        <p:cNvGrpSpPr/>
        <p:nvPr/>
      </p:nvGrpSpPr>
      <p:grpSpPr>
        <a:xfrm>
          <a:off x="0" y="0"/>
          <a:ext cx="0" cy="0"/>
          <a:chOff x="0" y="0"/>
          <a:chExt cx="0" cy="0"/>
        </a:xfrm>
      </p:grpSpPr>
      <p:sp>
        <p:nvSpPr>
          <p:cNvPr id="1503" name="Google Shape;1503;p88"/>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The taxonomy of graph embedding machine learning algorithms</a:t>
            </a:r>
            <a:endParaRPr/>
          </a:p>
        </p:txBody>
      </p:sp>
      <p:sp>
        <p:nvSpPr>
          <p:cNvPr id="1504" name="Google Shape;1504;p88"/>
          <p:cNvSpPr txBox="1"/>
          <p:nvPr>
            <p:ph idx="1" type="body"/>
          </p:nvPr>
        </p:nvSpPr>
        <p:spPr>
          <a:xfrm>
            <a:off x="460950" y="1005525"/>
            <a:ext cx="8222100" cy="373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it"/>
              <a:t>Shallow embedding</a:t>
            </a:r>
            <a:r>
              <a:rPr lang="it"/>
              <a:t>: return only the embedding values for the learned input data (es. Node2Vec, Edge2Vec, Graph2Vec)</a:t>
            </a:r>
            <a:br>
              <a:rPr lang="it"/>
            </a:br>
            <a:br>
              <a:rPr lang="it"/>
            </a:br>
            <a:endParaRPr/>
          </a:p>
          <a:p>
            <a:pPr indent="-342900" lvl="0" marL="457200" rtl="0" algn="l">
              <a:spcBef>
                <a:spcPts val="0"/>
              </a:spcBef>
              <a:spcAft>
                <a:spcPts val="0"/>
              </a:spcAft>
              <a:buSzPts val="1800"/>
              <a:buChar char="●"/>
            </a:pPr>
            <a:r>
              <a:rPr b="1" lang="it"/>
              <a:t>Graph autoencoding</a:t>
            </a:r>
            <a:r>
              <a:rPr lang="it"/>
              <a:t>: learn a general mapping function </a:t>
            </a:r>
            <a:r>
              <a:rPr i="1" lang="it"/>
              <a:t>f(G)</a:t>
            </a:r>
            <a:r>
              <a:rPr lang="it"/>
              <a:t> capable of also generating embedding vectors for unseen instances</a:t>
            </a:r>
            <a:br>
              <a:rPr lang="it"/>
            </a:br>
            <a:br>
              <a:rPr lang="it"/>
            </a:br>
            <a:endParaRPr/>
          </a:p>
          <a:p>
            <a:pPr indent="-342900" lvl="0" marL="457200" rtl="0" algn="l">
              <a:spcBef>
                <a:spcPts val="0"/>
              </a:spcBef>
              <a:spcAft>
                <a:spcPts val="0"/>
              </a:spcAft>
              <a:buSzPts val="1800"/>
              <a:buChar char="●"/>
            </a:pPr>
            <a:r>
              <a:rPr b="1" lang="it"/>
              <a:t>Graph</a:t>
            </a:r>
            <a:r>
              <a:rPr b="1" lang="it"/>
              <a:t> regularization</a:t>
            </a:r>
            <a:r>
              <a:rPr lang="it"/>
              <a:t>: the goal is to regularize an optimization process by exploiting feature similarity </a:t>
            </a:r>
            <a:r>
              <a:rPr i="1" lang="it"/>
              <a:t>as they represent a graph</a:t>
            </a:r>
            <a:endParaRPr/>
          </a:p>
        </p:txBody>
      </p:sp>
      <p:sp>
        <p:nvSpPr>
          <p:cNvPr id="1505" name="Google Shape;1505;p88"/>
          <p:cNvSpPr txBox="1"/>
          <p:nvPr/>
        </p:nvSpPr>
        <p:spPr>
          <a:xfrm>
            <a:off x="982500" y="1762625"/>
            <a:ext cx="562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latin typeface="Courier New"/>
                <a:ea typeface="Courier New"/>
                <a:cs typeface="Courier New"/>
                <a:sym typeface="Courier New"/>
              </a:rPr>
              <a:t>model.fit(graph_list)</a:t>
            </a:r>
            <a:endParaRPr sz="1200">
              <a:latin typeface="Courier New"/>
              <a:ea typeface="Courier New"/>
              <a:cs typeface="Courier New"/>
              <a:sym typeface="Courier New"/>
            </a:endParaRPr>
          </a:p>
          <a:p>
            <a:pPr indent="0" lvl="0" marL="0" rtl="0" algn="l">
              <a:spcBef>
                <a:spcPts val="0"/>
              </a:spcBef>
              <a:spcAft>
                <a:spcPts val="0"/>
              </a:spcAft>
              <a:buNone/>
            </a:pPr>
            <a:r>
              <a:rPr lang="it" sz="1200">
                <a:latin typeface="Courier New"/>
                <a:ea typeface="Courier New"/>
                <a:cs typeface="Courier New"/>
                <a:sym typeface="Courier New"/>
              </a:rPr>
              <a:t>embedding = model.get_embedding()[idx]</a:t>
            </a:r>
            <a:endParaRPr sz="1200">
              <a:latin typeface="Courier New"/>
              <a:ea typeface="Courier New"/>
              <a:cs typeface="Courier New"/>
              <a:sym typeface="Courier New"/>
            </a:endParaRPr>
          </a:p>
        </p:txBody>
      </p:sp>
      <p:sp>
        <p:nvSpPr>
          <p:cNvPr id="1506" name="Google Shape;1506;p88"/>
          <p:cNvSpPr txBox="1"/>
          <p:nvPr/>
        </p:nvSpPr>
        <p:spPr>
          <a:xfrm>
            <a:off x="982500" y="3027525"/>
            <a:ext cx="562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latin typeface="Courier New"/>
                <a:ea typeface="Courier New"/>
                <a:cs typeface="Courier New"/>
                <a:sym typeface="Courier New"/>
              </a:rPr>
              <a:t>model.fit(graph_list)</a:t>
            </a:r>
            <a:endParaRPr sz="1200">
              <a:latin typeface="Courier New"/>
              <a:ea typeface="Courier New"/>
              <a:cs typeface="Courier New"/>
              <a:sym typeface="Courier New"/>
            </a:endParaRPr>
          </a:p>
          <a:p>
            <a:pPr indent="0" lvl="0" marL="0" rtl="0" algn="l">
              <a:spcBef>
                <a:spcPts val="0"/>
              </a:spcBef>
              <a:spcAft>
                <a:spcPts val="0"/>
              </a:spcAft>
              <a:buNone/>
            </a:pPr>
            <a:r>
              <a:rPr lang="it" sz="1200">
                <a:latin typeface="Courier New"/>
                <a:ea typeface="Courier New"/>
                <a:cs typeface="Courier New"/>
                <a:sym typeface="Courier New"/>
              </a:rPr>
              <a:t>embedding = model.get_embedding(G)</a:t>
            </a:r>
            <a:endParaRPr sz="1200">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0" name="Shape 1510"/>
        <p:cNvGrpSpPr/>
        <p:nvPr/>
      </p:nvGrpSpPr>
      <p:grpSpPr>
        <a:xfrm>
          <a:off x="0" y="0"/>
          <a:ext cx="0" cy="0"/>
          <a:chOff x="0" y="0"/>
          <a:chExt cx="0" cy="0"/>
        </a:xfrm>
      </p:grpSpPr>
      <p:sp>
        <p:nvSpPr>
          <p:cNvPr id="1511" name="Google Shape;1511;p89"/>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Unsupervised Graph Learning</a:t>
            </a:r>
            <a:endParaRPr/>
          </a:p>
        </p:txBody>
      </p:sp>
      <p:pic>
        <p:nvPicPr>
          <p:cNvPr id="1512" name="Google Shape;1512;p89"/>
          <p:cNvPicPr preferRelativeResize="0"/>
          <p:nvPr/>
        </p:nvPicPr>
        <p:blipFill>
          <a:blip r:embed="rId3">
            <a:alphaModFix/>
          </a:blip>
          <a:stretch>
            <a:fillRect/>
          </a:stretch>
        </p:blipFill>
        <p:spPr>
          <a:xfrm>
            <a:off x="325775" y="837725"/>
            <a:ext cx="8222101" cy="402458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6" name="Shape 1516"/>
        <p:cNvGrpSpPr/>
        <p:nvPr/>
      </p:nvGrpSpPr>
      <p:grpSpPr>
        <a:xfrm>
          <a:off x="0" y="0"/>
          <a:ext cx="0" cy="0"/>
          <a:chOff x="0" y="0"/>
          <a:chExt cx="0" cy="0"/>
        </a:xfrm>
      </p:grpSpPr>
      <p:sp>
        <p:nvSpPr>
          <p:cNvPr id="1517" name="Google Shape;1517;p90"/>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Shallow embedding methods</a:t>
            </a:r>
            <a:endParaRPr/>
          </a:p>
        </p:txBody>
      </p:sp>
      <p:sp>
        <p:nvSpPr>
          <p:cNvPr id="1518" name="Google Shape;1518;p90"/>
          <p:cNvSpPr txBox="1"/>
          <p:nvPr>
            <p:ph idx="1" type="body"/>
          </p:nvPr>
        </p:nvSpPr>
        <p:spPr>
          <a:xfrm>
            <a:off x="460950" y="1005525"/>
            <a:ext cx="8222100" cy="343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2" name="Shape 1522"/>
        <p:cNvGrpSpPr/>
        <p:nvPr/>
      </p:nvGrpSpPr>
      <p:grpSpPr>
        <a:xfrm>
          <a:off x="0" y="0"/>
          <a:ext cx="0" cy="0"/>
          <a:chOff x="0" y="0"/>
          <a:chExt cx="0" cy="0"/>
        </a:xfrm>
      </p:grpSpPr>
      <p:sp>
        <p:nvSpPr>
          <p:cNvPr id="1523" name="Google Shape;1523;p91"/>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Graph Neural Networks</a:t>
            </a:r>
            <a:endParaRPr/>
          </a:p>
        </p:txBody>
      </p:sp>
      <p:sp>
        <p:nvSpPr>
          <p:cNvPr id="1524" name="Google Shape;1524;p91"/>
          <p:cNvSpPr txBox="1"/>
          <p:nvPr>
            <p:ph idx="1" type="body"/>
          </p:nvPr>
        </p:nvSpPr>
        <p:spPr>
          <a:xfrm>
            <a:off x="460950" y="1005525"/>
            <a:ext cx="8222100" cy="371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Encoder input: graph structure + node features</a:t>
            </a:r>
            <a:endParaRPr/>
          </a:p>
          <a:p>
            <a:pPr indent="0" lvl="0" marL="0" rtl="0" algn="l">
              <a:spcBef>
                <a:spcPts val="1200"/>
              </a:spcBef>
              <a:spcAft>
                <a:spcPts val="0"/>
              </a:spcAft>
              <a:buNone/>
            </a:pPr>
            <a:r>
              <a:rPr lang="it"/>
              <a:t>each node can be described by its features and its neighborhood</a:t>
            </a:r>
            <a:endParaRPr/>
          </a:p>
          <a:p>
            <a:pPr indent="0" lvl="0" marL="0" rtl="0" algn="l">
              <a:spcBef>
                <a:spcPts val="1200"/>
              </a:spcBef>
              <a:spcAft>
                <a:spcPts val="0"/>
              </a:spcAft>
              <a:buNone/>
            </a:pPr>
            <a:r>
              <a:rPr lang="it"/>
              <a:t>information from neighbors can be aggregated to compute higher level features</a:t>
            </a:r>
            <a:endParaRPr/>
          </a:p>
          <a:p>
            <a:pPr indent="0" lvl="0" marL="0" rtl="0" algn="l">
              <a:spcBef>
                <a:spcPts val="1200"/>
              </a:spcBef>
              <a:spcAft>
                <a:spcPts val="0"/>
              </a:spcAft>
              <a:buNone/>
            </a:pPr>
            <a:r>
              <a:rPr lang="it"/>
              <a:t>Z = GNN(X,A) Â = ZZ</a:t>
            </a:r>
            <a:r>
              <a:rPr baseline="30000" lang="it"/>
              <a:t>T</a:t>
            </a:r>
            <a:endParaRPr baseline="30000"/>
          </a:p>
          <a:p>
            <a:pPr indent="0" lvl="0" marL="0" rtl="0" algn="l">
              <a:spcBef>
                <a:spcPts val="1200"/>
              </a:spcBef>
              <a:spcAft>
                <a:spcPts val="12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8" name="Shape 1528"/>
        <p:cNvGrpSpPr/>
        <p:nvPr/>
      </p:nvGrpSpPr>
      <p:grpSpPr>
        <a:xfrm>
          <a:off x="0" y="0"/>
          <a:ext cx="0" cy="0"/>
          <a:chOff x="0" y="0"/>
          <a:chExt cx="0" cy="0"/>
        </a:xfrm>
      </p:grpSpPr>
      <p:sp>
        <p:nvSpPr>
          <p:cNvPr id="1529" name="Google Shape;1529;p92"/>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Graph Neural Networks: </a:t>
            </a:r>
            <a:r>
              <a:rPr b="1" lang="it"/>
              <a:t>Graph ConvNet</a:t>
            </a:r>
            <a:endParaRPr b="1"/>
          </a:p>
        </p:txBody>
      </p:sp>
      <p:sp>
        <p:nvSpPr>
          <p:cNvPr id="1530" name="Google Shape;1530;p92"/>
          <p:cNvSpPr txBox="1"/>
          <p:nvPr>
            <p:ph idx="1" type="body"/>
          </p:nvPr>
        </p:nvSpPr>
        <p:spPr>
          <a:xfrm>
            <a:off x="460950" y="1005525"/>
            <a:ext cx="8222100" cy="371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Encoder input: graph structure + node features</a:t>
            </a:r>
            <a:endParaRPr/>
          </a:p>
          <a:p>
            <a:pPr indent="0" lvl="0" marL="0" rtl="0" algn="l">
              <a:spcBef>
                <a:spcPts val="1200"/>
              </a:spcBef>
              <a:spcAft>
                <a:spcPts val="0"/>
              </a:spcAft>
              <a:buNone/>
            </a:pPr>
            <a:r>
              <a:rPr lang="it"/>
              <a:t>each node can be described by its features and its neighborhood</a:t>
            </a:r>
            <a:endParaRPr/>
          </a:p>
          <a:p>
            <a:pPr indent="0" lvl="0" marL="0" rtl="0" algn="l">
              <a:spcBef>
                <a:spcPts val="1200"/>
              </a:spcBef>
              <a:spcAft>
                <a:spcPts val="0"/>
              </a:spcAft>
              <a:buNone/>
            </a:pPr>
            <a:r>
              <a:rPr lang="it"/>
              <a:t>information from neighbors can be aggregated to compute higher level features</a:t>
            </a:r>
            <a:endParaRPr/>
          </a:p>
          <a:p>
            <a:pPr indent="0" lvl="0" marL="0" rtl="0" algn="l">
              <a:spcBef>
                <a:spcPts val="1200"/>
              </a:spcBef>
              <a:spcAft>
                <a:spcPts val="0"/>
              </a:spcAft>
              <a:buNone/>
            </a:pPr>
            <a:r>
              <a:rPr lang="it"/>
              <a:t>Z = GNN(X,A) Â = ZZ</a:t>
            </a:r>
            <a:r>
              <a:rPr baseline="30000" lang="it"/>
              <a:t>T</a:t>
            </a:r>
            <a:endParaRPr baseline="30000"/>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The generalized graph embedding problem</a:t>
            </a:r>
            <a:endParaRPr/>
          </a:p>
        </p:txBody>
      </p:sp>
      <p:sp>
        <p:nvSpPr>
          <p:cNvPr id="124" name="Google Shape;124;p21"/>
          <p:cNvSpPr txBox="1"/>
          <p:nvPr>
            <p:ph idx="1" type="body"/>
          </p:nvPr>
        </p:nvSpPr>
        <p:spPr>
          <a:xfrm>
            <a:off x="460950" y="1005525"/>
            <a:ext cx="8222100" cy="85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Learn a function </a:t>
            </a:r>
            <a:r>
              <a:rPr i="1" lang="it"/>
              <a:t>F </a:t>
            </a:r>
            <a:r>
              <a:rPr lang="it"/>
              <a:t>mapping an instance of the problem to a compact (low-dimensional) and meaningful representation</a:t>
            </a:r>
            <a:endParaRPr/>
          </a:p>
        </p:txBody>
      </p:sp>
      <p:pic>
        <p:nvPicPr>
          <p:cNvPr id="125" name="Google Shape;125;p21"/>
          <p:cNvPicPr preferRelativeResize="0"/>
          <p:nvPr/>
        </p:nvPicPr>
        <p:blipFill>
          <a:blip r:embed="rId3">
            <a:alphaModFix/>
          </a:blip>
          <a:stretch>
            <a:fillRect/>
          </a:stretch>
        </p:blipFill>
        <p:spPr>
          <a:xfrm>
            <a:off x="1104575" y="1985475"/>
            <a:ext cx="6934851" cy="2788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4" name="Shape 1534"/>
        <p:cNvGrpSpPr/>
        <p:nvPr/>
      </p:nvGrpSpPr>
      <p:grpSpPr>
        <a:xfrm>
          <a:off x="0" y="0"/>
          <a:ext cx="0" cy="0"/>
          <a:chOff x="0" y="0"/>
          <a:chExt cx="0" cy="0"/>
        </a:xfrm>
      </p:grpSpPr>
      <p:sp>
        <p:nvSpPr>
          <p:cNvPr id="1535" name="Google Shape;1535;p93"/>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grpSp>
        <p:nvGrpSpPr>
          <p:cNvPr id="1536" name="Google Shape;1536;p93"/>
          <p:cNvGrpSpPr/>
          <p:nvPr/>
        </p:nvGrpSpPr>
        <p:grpSpPr>
          <a:xfrm>
            <a:off x="1438218" y="1491472"/>
            <a:ext cx="1352856" cy="1955756"/>
            <a:chOff x="1093781" y="2179543"/>
            <a:chExt cx="1352856" cy="1955756"/>
          </a:xfrm>
        </p:grpSpPr>
        <p:sp>
          <p:nvSpPr>
            <p:cNvPr id="1537" name="Google Shape;1537;p93"/>
            <p:cNvSpPr/>
            <p:nvPr/>
          </p:nvSpPr>
          <p:spPr>
            <a:xfrm>
              <a:off x="1180618" y="2179543"/>
              <a:ext cx="416700" cy="405000"/>
            </a:xfrm>
            <a:prstGeom prst="ellipse">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8" name="Google Shape;1538;p93"/>
            <p:cNvSpPr/>
            <p:nvPr/>
          </p:nvSpPr>
          <p:spPr>
            <a:xfrm rot="-713065">
              <a:off x="1992772" y="2690749"/>
              <a:ext cx="416630" cy="404981"/>
            </a:xfrm>
            <a:prstGeom prst="ellipse">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9" name="Google Shape;1539;p93"/>
            <p:cNvSpPr/>
            <p:nvPr/>
          </p:nvSpPr>
          <p:spPr>
            <a:xfrm>
              <a:off x="1093781" y="3147602"/>
              <a:ext cx="416700" cy="405000"/>
            </a:xfrm>
            <a:prstGeom prst="ellipse">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40" name="Google Shape;1540;p93"/>
            <p:cNvSpPr/>
            <p:nvPr/>
          </p:nvSpPr>
          <p:spPr>
            <a:xfrm>
              <a:off x="1963811" y="3730299"/>
              <a:ext cx="416700" cy="405000"/>
            </a:xfrm>
            <a:prstGeom prst="ellipse">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1541" name="Google Shape;1541;p93"/>
            <p:cNvCxnSpPr>
              <a:stCxn id="1537" idx="5"/>
              <a:endCxn id="1538" idx="1"/>
            </p:cNvCxnSpPr>
            <p:nvPr/>
          </p:nvCxnSpPr>
          <p:spPr>
            <a:xfrm>
              <a:off x="1536294" y="2525232"/>
              <a:ext cx="491100" cy="258300"/>
            </a:xfrm>
            <a:prstGeom prst="straightConnector1">
              <a:avLst/>
            </a:prstGeom>
            <a:noFill/>
            <a:ln cap="flat" cmpd="sng" w="9525">
              <a:solidFill>
                <a:srgbClr val="11B3EF"/>
              </a:solidFill>
              <a:prstDash val="solid"/>
              <a:miter lim="800000"/>
              <a:headEnd len="sm" w="sm" type="none"/>
              <a:tailEnd len="sm" w="sm" type="none"/>
            </a:ln>
          </p:spPr>
        </p:cxnSp>
        <p:cxnSp>
          <p:nvCxnSpPr>
            <p:cNvPr id="1542" name="Google Shape;1542;p93"/>
            <p:cNvCxnSpPr>
              <a:stCxn id="1539" idx="7"/>
              <a:endCxn id="1538" idx="2"/>
            </p:cNvCxnSpPr>
            <p:nvPr/>
          </p:nvCxnSpPr>
          <p:spPr>
            <a:xfrm flipH="1" rot="10800000">
              <a:off x="1449457" y="2936013"/>
              <a:ext cx="547800" cy="270900"/>
            </a:xfrm>
            <a:prstGeom prst="straightConnector1">
              <a:avLst/>
            </a:prstGeom>
            <a:noFill/>
            <a:ln cap="flat" cmpd="sng" w="9525">
              <a:solidFill>
                <a:srgbClr val="11B3EF"/>
              </a:solidFill>
              <a:prstDash val="solid"/>
              <a:miter lim="800000"/>
              <a:headEnd len="sm" w="sm" type="none"/>
              <a:tailEnd len="sm" w="sm" type="none"/>
            </a:ln>
          </p:spPr>
        </p:cxnSp>
        <p:cxnSp>
          <p:nvCxnSpPr>
            <p:cNvPr id="1543" name="Google Shape;1543;p93"/>
            <p:cNvCxnSpPr>
              <a:stCxn id="1539" idx="5"/>
              <a:endCxn id="1540" idx="1"/>
            </p:cNvCxnSpPr>
            <p:nvPr/>
          </p:nvCxnSpPr>
          <p:spPr>
            <a:xfrm>
              <a:off x="1449457" y="3493291"/>
              <a:ext cx="575400" cy="296400"/>
            </a:xfrm>
            <a:prstGeom prst="straightConnector1">
              <a:avLst/>
            </a:prstGeom>
            <a:noFill/>
            <a:ln cap="flat" cmpd="sng" w="9525">
              <a:solidFill>
                <a:srgbClr val="11B3EF"/>
              </a:solidFill>
              <a:prstDash val="solid"/>
              <a:miter lim="800000"/>
              <a:headEnd len="sm" w="sm" type="none"/>
              <a:tailEnd len="sm" w="sm" type="none"/>
            </a:ln>
          </p:spPr>
        </p:cxnSp>
        <p:cxnSp>
          <p:nvCxnSpPr>
            <p:cNvPr id="1544" name="Google Shape;1544;p93"/>
            <p:cNvCxnSpPr>
              <a:stCxn id="1537" idx="4"/>
              <a:endCxn id="1539" idx="0"/>
            </p:cNvCxnSpPr>
            <p:nvPr/>
          </p:nvCxnSpPr>
          <p:spPr>
            <a:xfrm flipH="1">
              <a:off x="1302268" y="2584543"/>
              <a:ext cx="86700" cy="563100"/>
            </a:xfrm>
            <a:prstGeom prst="straightConnector1">
              <a:avLst/>
            </a:prstGeom>
            <a:noFill/>
            <a:ln cap="flat" cmpd="sng" w="9525">
              <a:solidFill>
                <a:srgbClr val="11B3EF"/>
              </a:solidFill>
              <a:prstDash val="solid"/>
              <a:miter lim="800000"/>
              <a:headEnd len="sm" w="sm" type="none"/>
              <a:tailEnd len="sm" w="sm" type="none"/>
            </a:ln>
          </p:spPr>
        </p:cxnSp>
      </p:grpSp>
      <p:grpSp>
        <p:nvGrpSpPr>
          <p:cNvPr id="1545" name="Google Shape;1545;p93"/>
          <p:cNvGrpSpPr/>
          <p:nvPr/>
        </p:nvGrpSpPr>
        <p:grpSpPr>
          <a:xfrm>
            <a:off x="5402016" y="1294511"/>
            <a:ext cx="1221900" cy="401400"/>
            <a:chOff x="4013876" y="2370377"/>
            <a:chExt cx="1221900" cy="401400"/>
          </a:xfrm>
        </p:grpSpPr>
        <p:grpSp>
          <p:nvGrpSpPr>
            <p:cNvPr id="1546" name="Google Shape;1546;p93"/>
            <p:cNvGrpSpPr/>
            <p:nvPr/>
          </p:nvGrpSpPr>
          <p:grpSpPr>
            <a:xfrm>
              <a:off x="4142781" y="2458811"/>
              <a:ext cx="982362" cy="201000"/>
              <a:chOff x="4142781" y="2458811"/>
              <a:chExt cx="982362" cy="201000"/>
            </a:xfrm>
          </p:grpSpPr>
          <p:sp>
            <p:nvSpPr>
              <p:cNvPr id="1547" name="Google Shape;1547;p93"/>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48" name="Google Shape;1548;p93"/>
              <p:cNvSpPr/>
              <p:nvPr/>
            </p:nvSpPr>
            <p:spPr>
              <a:xfrm flipH="1">
                <a:off x="4400835"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49" name="Google Shape;1549;p93"/>
              <p:cNvSpPr/>
              <p:nvPr/>
            </p:nvSpPr>
            <p:spPr>
              <a:xfrm flipH="1">
                <a:off x="4658889"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50" name="Google Shape;1550;p93"/>
              <p:cNvSpPr/>
              <p:nvPr/>
            </p:nvSpPr>
            <p:spPr>
              <a:xfrm flipH="1">
                <a:off x="4916943" y="2458811"/>
                <a:ext cx="208200" cy="201000"/>
              </a:xfrm>
              <a:prstGeom prst="roundRect">
                <a:avLst>
                  <a:gd fmla="val 16667" name="adj"/>
                </a:avLst>
              </a:prstGeom>
              <a:solidFill>
                <a:srgbClr val="F2F1F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551" name="Google Shape;1551;p93"/>
            <p:cNvSpPr/>
            <p:nvPr/>
          </p:nvSpPr>
          <p:spPr>
            <a:xfrm>
              <a:off x="4013876" y="2370377"/>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2" name="Google Shape;1552;p93"/>
          <p:cNvGrpSpPr/>
          <p:nvPr/>
        </p:nvGrpSpPr>
        <p:grpSpPr>
          <a:xfrm>
            <a:off x="6623960" y="2044970"/>
            <a:ext cx="1221900" cy="401400"/>
            <a:chOff x="4897709" y="2933733"/>
            <a:chExt cx="1221900" cy="401400"/>
          </a:xfrm>
        </p:grpSpPr>
        <p:grpSp>
          <p:nvGrpSpPr>
            <p:cNvPr id="1553" name="Google Shape;1553;p93"/>
            <p:cNvGrpSpPr/>
            <p:nvPr/>
          </p:nvGrpSpPr>
          <p:grpSpPr>
            <a:xfrm>
              <a:off x="5002632" y="3033993"/>
              <a:ext cx="982362" cy="201000"/>
              <a:chOff x="4142781" y="2458811"/>
              <a:chExt cx="982362" cy="201000"/>
            </a:xfrm>
          </p:grpSpPr>
          <p:sp>
            <p:nvSpPr>
              <p:cNvPr id="1554" name="Google Shape;1554;p93"/>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55" name="Google Shape;1555;p93"/>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56" name="Google Shape;1556;p93"/>
              <p:cNvSpPr/>
              <p:nvPr/>
            </p:nvSpPr>
            <p:spPr>
              <a:xfrm flipH="1">
                <a:off x="4658889"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57" name="Google Shape;1557;p93"/>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558" name="Google Shape;1558;p93"/>
            <p:cNvSpPr/>
            <p:nvPr/>
          </p:nvSpPr>
          <p:spPr>
            <a:xfrm>
              <a:off x="4897709" y="2933733"/>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9" name="Google Shape;1559;p93"/>
          <p:cNvGrpSpPr/>
          <p:nvPr/>
        </p:nvGrpSpPr>
        <p:grpSpPr>
          <a:xfrm>
            <a:off x="5258181" y="2504365"/>
            <a:ext cx="1221900" cy="401400"/>
            <a:chOff x="3531931" y="3393128"/>
            <a:chExt cx="1221900" cy="401400"/>
          </a:xfrm>
        </p:grpSpPr>
        <p:grpSp>
          <p:nvGrpSpPr>
            <p:cNvPr id="1560" name="Google Shape;1560;p93"/>
            <p:cNvGrpSpPr/>
            <p:nvPr/>
          </p:nvGrpSpPr>
          <p:grpSpPr>
            <a:xfrm>
              <a:off x="3651661" y="3493388"/>
              <a:ext cx="982362" cy="201000"/>
              <a:chOff x="4142781" y="2458811"/>
              <a:chExt cx="982362" cy="201000"/>
            </a:xfrm>
          </p:grpSpPr>
          <p:sp>
            <p:nvSpPr>
              <p:cNvPr id="1561" name="Google Shape;1561;p93"/>
              <p:cNvSpPr/>
              <p:nvPr/>
            </p:nvSpPr>
            <p:spPr>
              <a:xfrm flipH="1">
                <a:off x="4142781"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62" name="Google Shape;1562;p93"/>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63" name="Google Shape;1563;p93"/>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64" name="Google Shape;1564;p93"/>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565" name="Google Shape;1565;p93"/>
            <p:cNvSpPr/>
            <p:nvPr/>
          </p:nvSpPr>
          <p:spPr>
            <a:xfrm>
              <a:off x="3531931" y="3393128"/>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6" name="Google Shape;1566;p93"/>
          <p:cNvGrpSpPr/>
          <p:nvPr/>
        </p:nvGrpSpPr>
        <p:grpSpPr>
          <a:xfrm>
            <a:off x="6118033" y="3246650"/>
            <a:ext cx="1221900" cy="401400"/>
            <a:chOff x="4903092" y="3932856"/>
            <a:chExt cx="1221900" cy="401400"/>
          </a:xfrm>
        </p:grpSpPr>
        <p:grpSp>
          <p:nvGrpSpPr>
            <p:cNvPr id="1567" name="Google Shape;1567;p93"/>
            <p:cNvGrpSpPr/>
            <p:nvPr/>
          </p:nvGrpSpPr>
          <p:grpSpPr>
            <a:xfrm>
              <a:off x="5027620" y="4034980"/>
              <a:ext cx="982362" cy="201000"/>
              <a:chOff x="4142781" y="2458811"/>
              <a:chExt cx="982362" cy="201000"/>
            </a:xfrm>
          </p:grpSpPr>
          <p:sp>
            <p:nvSpPr>
              <p:cNvPr id="1568" name="Google Shape;1568;p93"/>
              <p:cNvSpPr/>
              <p:nvPr/>
            </p:nvSpPr>
            <p:spPr>
              <a:xfrm flipH="1">
                <a:off x="4142781" y="2458811"/>
                <a:ext cx="208200" cy="201000"/>
              </a:xfrm>
              <a:prstGeom prst="roundRect">
                <a:avLst>
                  <a:gd fmla="val 16667" name="adj"/>
                </a:avLst>
              </a:prstGeom>
              <a:solidFill>
                <a:srgbClr val="BBD6EE"/>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69" name="Google Shape;1569;p93"/>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70" name="Google Shape;1570;p93"/>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71" name="Google Shape;1571;p93"/>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572" name="Google Shape;1572;p93"/>
            <p:cNvSpPr/>
            <p:nvPr/>
          </p:nvSpPr>
          <p:spPr>
            <a:xfrm>
              <a:off x="4903092" y="3932856"/>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1573" name="Google Shape;1573;p93"/>
          <p:cNvCxnSpPr>
            <a:stCxn id="1551" idx="2"/>
            <a:endCxn id="1565" idx="0"/>
          </p:cNvCxnSpPr>
          <p:nvPr/>
        </p:nvCxnSpPr>
        <p:spPr>
          <a:xfrm flipH="1">
            <a:off x="5869266" y="1695911"/>
            <a:ext cx="143700" cy="808500"/>
          </a:xfrm>
          <a:prstGeom prst="straightConnector1">
            <a:avLst/>
          </a:prstGeom>
          <a:noFill/>
          <a:ln cap="flat" cmpd="sng" w="9525">
            <a:solidFill>
              <a:srgbClr val="11B3EF"/>
            </a:solidFill>
            <a:prstDash val="solid"/>
            <a:miter lim="800000"/>
            <a:headEnd len="sm" w="sm" type="none"/>
            <a:tailEnd len="sm" w="sm" type="none"/>
          </a:ln>
        </p:spPr>
      </p:cxnSp>
      <p:cxnSp>
        <p:nvCxnSpPr>
          <p:cNvPr id="1574" name="Google Shape;1574;p93"/>
          <p:cNvCxnSpPr>
            <a:stCxn id="1551" idx="2"/>
            <a:endCxn id="1558" idx="0"/>
          </p:cNvCxnSpPr>
          <p:nvPr/>
        </p:nvCxnSpPr>
        <p:spPr>
          <a:xfrm>
            <a:off x="6012966" y="1695911"/>
            <a:ext cx="1221900" cy="349200"/>
          </a:xfrm>
          <a:prstGeom prst="straightConnector1">
            <a:avLst/>
          </a:prstGeom>
          <a:noFill/>
          <a:ln cap="flat" cmpd="sng" w="9525">
            <a:solidFill>
              <a:srgbClr val="11B3EF"/>
            </a:solidFill>
            <a:prstDash val="solid"/>
            <a:miter lim="800000"/>
            <a:headEnd len="sm" w="sm" type="none"/>
            <a:tailEnd len="sm" w="sm" type="none"/>
          </a:ln>
        </p:spPr>
      </p:cxnSp>
      <p:cxnSp>
        <p:nvCxnSpPr>
          <p:cNvPr id="1575" name="Google Shape;1575;p93"/>
          <p:cNvCxnSpPr>
            <a:stCxn id="1565" idx="0"/>
            <a:endCxn id="1558" idx="1"/>
          </p:cNvCxnSpPr>
          <p:nvPr/>
        </p:nvCxnSpPr>
        <p:spPr>
          <a:xfrm flipH="1" rot="10800000">
            <a:off x="5869131" y="2245765"/>
            <a:ext cx="754800" cy="258600"/>
          </a:xfrm>
          <a:prstGeom prst="straightConnector1">
            <a:avLst/>
          </a:prstGeom>
          <a:noFill/>
          <a:ln cap="flat" cmpd="sng" w="9525">
            <a:solidFill>
              <a:srgbClr val="11B3EF"/>
            </a:solidFill>
            <a:prstDash val="solid"/>
            <a:miter lim="800000"/>
            <a:headEnd len="sm" w="sm" type="none"/>
            <a:tailEnd len="sm" w="sm" type="none"/>
          </a:ln>
        </p:spPr>
      </p:cxnSp>
      <p:cxnSp>
        <p:nvCxnSpPr>
          <p:cNvPr id="1576" name="Google Shape;1576;p93"/>
          <p:cNvCxnSpPr>
            <a:stCxn id="1565" idx="2"/>
            <a:endCxn id="1572" idx="0"/>
          </p:cNvCxnSpPr>
          <p:nvPr/>
        </p:nvCxnSpPr>
        <p:spPr>
          <a:xfrm>
            <a:off x="5869131" y="2905765"/>
            <a:ext cx="859800" cy="340800"/>
          </a:xfrm>
          <a:prstGeom prst="straightConnector1">
            <a:avLst/>
          </a:prstGeom>
          <a:noFill/>
          <a:ln cap="flat" cmpd="sng" w="9525">
            <a:solidFill>
              <a:srgbClr val="11B3EF"/>
            </a:solidFill>
            <a:prstDash val="solid"/>
            <a:miter lim="800000"/>
            <a:headEnd len="sm" w="sm" type="none"/>
            <a:tailEnd len="sm" w="sm" type="none"/>
          </a:ln>
        </p:spPr>
      </p:cxnSp>
      <p:sp>
        <p:nvSpPr>
          <p:cNvPr id="1577" name="Google Shape;1577;p93"/>
          <p:cNvSpPr txBox="1"/>
          <p:nvPr/>
        </p:nvSpPr>
        <p:spPr>
          <a:xfrm>
            <a:off x="1298129" y="3920892"/>
            <a:ext cx="1656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1800">
                <a:solidFill>
                  <a:srgbClr val="000000"/>
                </a:solidFill>
                <a:latin typeface="Calibri"/>
                <a:ea typeface="Calibri"/>
                <a:cs typeface="Calibri"/>
                <a:sym typeface="Calibri"/>
              </a:rPr>
              <a:t>Original Graph</a:t>
            </a:r>
            <a:endParaRPr/>
          </a:p>
        </p:txBody>
      </p:sp>
      <p:sp>
        <p:nvSpPr>
          <p:cNvPr id="1578" name="Google Shape;1578;p93"/>
          <p:cNvSpPr txBox="1"/>
          <p:nvPr/>
        </p:nvSpPr>
        <p:spPr>
          <a:xfrm>
            <a:off x="5299768" y="3891731"/>
            <a:ext cx="2121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1800">
                <a:solidFill>
                  <a:srgbClr val="000000"/>
                </a:solidFill>
                <a:latin typeface="Calibri"/>
                <a:ea typeface="Calibri"/>
                <a:cs typeface="Calibri"/>
                <a:sym typeface="Calibri"/>
              </a:rPr>
              <a:t>Node representation</a:t>
            </a:r>
            <a:endParaRPr/>
          </a:p>
        </p:txBody>
      </p:sp>
      <p:cxnSp>
        <p:nvCxnSpPr>
          <p:cNvPr id="1579" name="Google Shape;1579;p93"/>
          <p:cNvCxnSpPr/>
          <p:nvPr/>
        </p:nvCxnSpPr>
        <p:spPr>
          <a:xfrm>
            <a:off x="3275207" y="2604625"/>
            <a:ext cx="1488900" cy="0"/>
          </a:xfrm>
          <a:prstGeom prst="straightConnector1">
            <a:avLst/>
          </a:prstGeom>
          <a:noFill/>
          <a:ln cap="flat" cmpd="sng" w="28575">
            <a:solidFill>
              <a:srgbClr val="44546A"/>
            </a:solidFill>
            <a:prstDash val="solid"/>
            <a:miter lim="800000"/>
            <a:headEnd len="sm" w="sm"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3" name="Shape 1583"/>
        <p:cNvGrpSpPr/>
        <p:nvPr/>
      </p:nvGrpSpPr>
      <p:grpSpPr>
        <a:xfrm>
          <a:off x="0" y="0"/>
          <a:ext cx="0" cy="0"/>
          <a:chOff x="0" y="0"/>
          <a:chExt cx="0" cy="0"/>
        </a:xfrm>
      </p:grpSpPr>
      <p:sp>
        <p:nvSpPr>
          <p:cNvPr id="1584" name="Google Shape;1584;p94"/>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cxnSp>
        <p:nvCxnSpPr>
          <p:cNvPr id="1585" name="Google Shape;1585;p94"/>
          <p:cNvCxnSpPr/>
          <p:nvPr/>
        </p:nvCxnSpPr>
        <p:spPr>
          <a:xfrm>
            <a:off x="2881080" y="2403587"/>
            <a:ext cx="3405000" cy="0"/>
          </a:xfrm>
          <a:prstGeom prst="straightConnector1">
            <a:avLst/>
          </a:prstGeom>
          <a:noFill/>
          <a:ln cap="flat" cmpd="sng" w="28575">
            <a:solidFill>
              <a:srgbClr val="44546A"/>
            </a:solidFill>
            <a:prstDash val="dash"/>
            <a:miter lim="800000"/>
            <a:headEnd len="sm" w="sm" type="none"/>
            <a:tailEnd len="med" w="med" type="triangle"/>
          </a:ln>
        </p:spPr>
      </p:cxnSp>
      <p:grpSp>
        <p:nvGrpSpPr>
          <p:cNvPr id="1586" name="Google Shape;1586;p94"/>
          <p:cNvGrpSpPr/>
          <p:nvPr/>
        </p:nvGrpSpPr>
        <p:grpSpPr>
          <a:xfrm>
            <a:off x="165270" y="1193733"/>
            <a:ext cx="1221900" cy="401400"/>
            <a:chOff x="4013876" y="2370377"/>
            <a:chExt cx="1221900" cy="401400"/>
          </a:xfrm>
        </p:grpSpPr>
        <p:grpSp>
          <p:nvGrpSpPr>
            <p:cNvPr id="1587" name="Google Shape;1587;p94"/>
            <p:cNvGrpSpPr/>
            <p:nvPr/>
          </p:nvGrpSpPr>
          <p:grpSpPr>
            <a:xfrm>
              <a:off x="4142781" y="2458811"/>
              <a:ext cx="982362" cy="201000"/>
              <a:chOff x="4142781" y="2458811"/>
              <a:chExt cx="982362" cy="201000"/>
            </a:xfrm>
          </p:grpSpPr>
          <p:sp>
            <p:nvSpPr>
              <p:cNvPr id="1588" name="Google Shape;1588;p94"/>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89" name="Google Shape;1589;p94"/>
              <p:cNvSpPr/>
              <p:nvPr/>
            </p:nvSpPr>
            <p:spPr>
              <a:xfrm flipH="1">
                <a:off x="4400835"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90" name="Google Shape;1590;p94"/>
              <p:cNvSpPr/>
              <p:nvPr/>
            </p:nvSpPr>
            <p:spPr>
              <a:xfrm flipH="1">
                <a:off x="4658889"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91" name="Google Shape;1591;p94"/>
              <p:cNvSpPr/>
              <p:nvPr/>
            </p:nvSpPr>
            <p:spPr>
              <a:xfrm flipH="1">
                <a:off x="4916943" y="2458811"/>
                <a:ext cx="208200" cy="201000"/>
              </a:xfrm>
              <a:prstGeom prst="roundRect">
                <a:avLst>
                  <a:gd fmla="val 16667" name="adj"/>
                </a:avLst>
              </a:prstGeom>
              <a:solidFill>
                <a:srgbClr val="F2F1F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592" name="Google Shape;1592;p94"/>
            <p:cNvSpPr/>
            <p:nvPr/>
          </p:nvSpPr>
          <p:spPr>
            <a:xfrm>
              <a:off x="4013876" y="2370377"/>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3" name="Google Shape;1593;p94"/>
          <p:cNvGrpSpPr/>
          <p:nvPr/>
        </p:nvGrpSpPr>
        <p:grpSpPr>
          <a:xfrm>
            <a:off x="1387213" y="1944192"/>
            <a:ext cx="1221900" cy="401400"/>
            <a:chOff x="4897709" y="2933733"/>
            <a:chExt cx="1221900" cy="401400"/>
          </a:xfrm>
        </p:grpSpPr>
        <p:grpSp>
          <p:nvGrpSpPr>
            <p:cNvPr id="1594" name="Google Shape;1594;p94"/>
            <p:cNvGrpSpPr/>
            <p:nvPr/>
          </p:nvGrpSpPr>
          <p:grpSpPr>
            <a:xfrm>
              <a:off x="5002632" y="3033993"/>
              <a:ext cx="982362" cy="201000"/>
              <a:chOff x="4142781" y="2458811"/>
              <a:chExt cx="982362" cy="201000"/>
            </a:xfrm>
          </p:grpSpPr>
          <p:sp>
            <p:nvSpPr>
              <p:cNvPr id="1595" name="Google Shape;1595;p94"/>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96" name="Google Shape;1596;p94"/>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97" name="Google Shape;1597;p94"/>
              <p:cNvSpPr/>
              <p:nvPr/>
            </p:nvSpPr>
            <p:spPr>
              <a:xfrm flipH="1">
                <a:off x="4658889"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98" name="Google Shape;1598;p94"/>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599" name="Google Shape;1599;p94"/>
            <p:cNvSpPr/>
            <p:nvPr/>
          </p:nvSpPr>
          <p:spPr>
            <a:xfrm>
              <a:off x="4897709" y="2933733"/>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00" name="Google Shape;1600;p94"/>
          <p:cNvGrpSpPr/>
          <p:nvPr/>
        </p:nvGrpSpPr>
        <p:grpSpPr>
          <a:xfrm>
            <a:off x="21435" y="2403587"/>
            <a:ext cx="1221900" cy="401400"/>
            <a:chOff x="3531931" y="3393128"/>
            <a:chExt cx="1221900" cy="401400"/>
          </a:xfrm>
        </p:grpSpPr>
        <p:grpSp>
          <p:nvGrpSpPr>
            <p:cNvPr id="1601" name="Google Shape;1601;p94"/>
            <p:cNvGrpSpPr/>
            <p:nvPr/>
          </p:nvGrpSpPr>
          <p:grpSpPr>
            <a:xfrm>
              <a:off x="3651661" y="3493388"/>
              <a:ext cx="982362" cy="201000"/>
              <a:chOff x="4142781" y="2458811"/>
              <a:chExt cx="982362" cy="201000"/>
            </a:xfrm>
          </p:grpSpPr>
          <p:sp>
            <p:nvSpPr>
              <p:cNvPr id="1602" name="Google Shape;1602;p94"/>
              <p:cNvSpPr/>
              <p:nvPr/>
            </p:nvSpPr>
            <p:spPr>
              <a:xfrm flipH="1">
                <a:off x="4142781"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03" name="Google Shape;1603;p94"/>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04" name="Google Shape;1604;p94"/>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05" name="Google Shape;1605;p94"/>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06" name="Google Shape;1606;p94"/>
            <p:cNvSpPr/>
            <p:nvPr/>
          </p:nvSpPr>
          <p:spPr>
            <a:xfrm>
              <a:off x="3531931" y="3393128"/>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07" name="Google Shape;1607;p94"/>
          <p:cNvGrpSpPr/>
          <p:nvPr/>
        </p:nvGrpSpPr>
        <p:grpSpPr>
          <a:xfrm>
            <a:off x="881287" y="3145872"/>
            <a:ext cx="1221900" cy="401400"/>
            <a:chOff x="4903092" y="3932856"/>
            <a:chExt cx="1221900" cy="401400"/>
          </a:xfrm>
        </p:grpSpPr>
        <p:grpSp>
          <p:nvGrpSpPr>
            <p:cNvPr id="1608" name="Google Shape;1608;p94"/>
            <p:cNvGrpSpPr/>
            <p:nvPr/>
          </p:nvGrpSpPr>
          <p:grpSpPr>
            <a:xfrm>
              <a:off x="5027620" y="4034980"/>
              <a:ext cx="982362" cy="201000"/>
              <a:chOff x="4142781" y="2458811"/>
              <a:chExt cx="982362" cy="201000"/>
            </a:xfrm>
          </p:grpSpPr>
          <p:sp>
            <p:nvSpPr>
              <p:cNvPr id="1609" name="Google Shape;1609;p94"/>
              <p:cNvSpPr/>
              <p:nvPr/>
            </p:nvSpPr>
            <p:spPr>
              <a:xfrm flipH="1">
                <a:off x="4142781" y="2458811"/>
                <a:ext cx="208200" cy="201000"/>
              </a:xfrm>
              <a:prstGeom prst="roundRect">
                <a:avLst>
                  <a:gd fmla="val 16667" name="adj"/>
                </a:avLst>
              </a:prstGeom>
              <a:solidFill>
                <a:srgbClr val="BBD6EE"/>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10" name="Google Shape;1610;p94"/>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11" name="Google Shape;1611;p94"/>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12" name="Google Shape;1612;p94"/>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13" name="Google Shape;1613;p94"/>
            <p:cNvSpPr/>
            <p:nvPr/>
          </p:nvSpPr>
          <p:spPr>
            <a:xfrm>
              <a:off x="4903092" y="3932856"/>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1614" name="Google Shape;1614;p94"/>
          <p:cNvCxnSpPr>
            <a:stCxn id="1592" idx="2"/>
            <a:endCxn id="1606" idx="0"/>
          </p:cNvCxnSpPr>
          <p:nvPr/>
        </p:nvCxnSpPr>
        <p:spPr>
          <a:xfrm flipH="1">
            <a:off x="632520" y="1595133"/>
            <a:ext cx="143700" cy="808500"/>
          </a:xfrm>
          <a:prstGeom prst="straightConnector1">
            <a:avLst/>
          </a:prstGeom>
          <a:noFill/>
          <a:ln cap="flat" cmpd="sng" w="9525">
            <a:solidFill>
              <a:srgbClr val="11B3EF"/>
            </a:solidFill>
            <a:prstDash val="solid"/>
            <a:miter lim="800000"/>
            <a:headEnd len="sm" w="sm" type="none"/>
            <a:tailEnd len="sm" w="sm" type="none"/>
          </a:ln>
        </p:spPr>
      </p:cxnSp>
      <p:cxnSp>
        <p:nvCxnSpPr>
          <p:cNvPr id="1615" name="Google Shape;1615;p94"/>
          <p:cNvCxnSpPr>
            <a:stCxn id="1592" idx="2"/>
            <a:endCxn id="1599" idx="0"/>
          </p:cNvCxnSpPr>
          <p:nvPr/>
        </p:nvCxnSpPr>
        <p:spPr>
          <a:xfrm>
            <a:off x="776220" y="1595133"/>
            <a:ext cx="1221900" cy="349200"/>
          </a:xfrm>
          <a:prstGeom prst="straightConnector1">
            <a:avLst/>
          </a:prstGeom>
          <a:noFill/>
          <a:ln cap="flat" cmpd="sng" w="9525">
            <a:solidFill>
              <a:srgbClr val="11B3EF"/>
            </a:solidFill>
            <a:prstDash val="solid"/>
            <a:miter lim="800000"/>
            <a:headEnd len="sm" w="sm" type="none"/>
            <a:tailEnd len="sm" w="sm" type="none"/>
          </a:ln>
        </p:spPr>
      </p:cxnSp>
      <p:cxnSp>
        <p:nvCxnSpPr>
          <p:cNvPr id="1616" name="Google Shape;1616;p94"/>
          <p:cNvCxnSpPr>
            <a:stCxn id="1606" idx="0"/>
            <a:endCxn id="1599" idx="1"/>
          </p:cNvCxnSpPr>
          <p:nvPr/>
        </p:nvCxnSpPr>
        <p:spPr>
          <a:xfrm flipH="1" rot="10800000">
            <a:off x="632385" y="2144987"/>
            <a:ext cx="754800" cy="258600"/>
          </a:xfrm>
          <a:prstGeom prst="straightConnector1">
            <a:avLst/>
          </a:prstGeom>
          <a:noFill/>
          <a:ln cap="flat" cmpd="sng" w="9525">
            <a:solidFill>
              <a:srgbClr val="11B3EF"/>
            </a:solidFill>
            <a:prstDash val="solid"/>
            <a:miter lim="800000"/>
            <a:headEnd len="sm" w="sm" type="none"/>
            <a:tailEnd len="sm" w="sm" type="none"/>
          </a:ln>
        </p:spPr>
      </p:cxnSp>
      <p:cxnSp>
        <p:nvCxnSpPr>
          <p:cNvPr id="1617" name="Google Shape;1617;p94"/>
          <p:cNvCxnSpPr>
            <a:stCxn id="1606" idx="2"/>
            <a:endCxn id="1613" idx="0"/>
          </p:cNvCxnSpPr>
          <p:nvPr/>
        </p:nvCxnSpPr>
        <p:spPr>
          <a:xfrm>
            <a:off x="632385" y="2804987"/>
            <a:ext cx="859800" cy="340800"/>
          </a:xfrm>
          <a:prstGeom prst="straightConnector1">
            <a:avLst/>
          </a:prstGeom>
          <a:noFill/>
          <a:ln cap="flat" cmpd="sng" w="9525">
            <a:solidFill>
              <a:srgbClr val="11B3EF"/>
            </a:solidFill>
            <a:prstDash val="solid"/>
            <a:miter lim="800000"/>
            <a:headEnd len="sm" w="sm" type="none"/>
            <a:tailEnd len="sm" w="sm" type="none"/>
          </a:ln>
        </p:spPr>
      </p:cxnSp>
      <p:sp>
        <p:nvSpPr>
          <p:cNvPr id="1618" name="Google Shape;1618;p94"/>
          <p:cNvSpPr txBox="1"/>
          <p:nvPr/>
        </p:nvSpPr>
        <p:spPr>
          <a:xfrm>
            <a:off x="63022" y="3790953"/>
            <a:ext cx="2121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1800">
                <a:solidFill>
                  <a:srgbClr val="000000"/>
                </a:solidFill>
                <a:latin typeface="Calibri"/>
                <a:ea typeface="Calibri"/>
                <a:cs typeface="Calibri"/>
                <a:sym typeface="Calibri"/>
              </a:rPr>
              <a:t>Node representation</a:t>
            </a:r>
            <a:endParaRPr/>
          </a:p>
        </p:txBody>
      </p:sp>
      <p:grpSp>
        <p:nvGrpSpPr>
          <p:cNvPr id="1619" name="Google Shape;1619;p94"/>
          <p:cNvGrpSpPr/>
          <p:nvPr/>
        </p:nvGrpSpPr>
        <p:grpSpPr>
          <a:xfrm>
            <a:off x="6678709" y="1193733"/>
            <a:ext cx="1221900" cy="401400"/>
            <a:chOff x="4013876" y="2370377"/>
            <a:chExt cx="1221900" cy="401400"/>
          </a:xfrm>
        </p:grpSpPr>
        <p:grpSp>
          <p:nvGrpSpPr>
            <p:cNvPr id="1620" name="Google Shape;1620;p94"/>
            <p:cNvGrpSpPr/>
            <p:nvPr/>
          </p:nvGrpSpPr>
          <p:grpSpPr>
            <a:xfrm>
              <a:off x="4142781" y="2458811"/>
              <a:ext cx="982362" cy="201000"/>
              <a:chOff x="4142781" y="2458811"/>
              <a:chExt cx="982362" cy="201000"/>
            </a:xfrm>
          </p:grpSpPr>
          <p:sp>
            <p:nvSpPr>
              <p:cNvPr id="1621" name="Google Shape;1621;p94"/>
              <p:cNvSpPr/>
              <p:nvPr/>
            </p:nvSpPr>
            <p:spPr>
              <a:xfrm flipH="1">
                <a:off x="4142781"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22" name="Google Shape;1622;p94"/>
              <p:cNvSpPr/>
              <p:nvPr/>
            </p:nvSpPr>
            <p:spPr>
              <a:xfrm flipH="1">
                <a:off x="4400835"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23" name="Google Shape;1623;p94"/>
              <p:cNvSpPr/>
              <p:nvPr/>
            </p:nvSpPr>
            <p:spPr>
              <a:xfrm flipH="1">
                <a:off x="4658889"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24" name="Google Shape;1624;p94"/>
              <p:cNvSpPr/>
              <p:nvPr/>
            </p:nvSpPr>
            <p:spPr>
              <a:xfrm flipH="1">
                <a:off x="4916943"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25" name="Google Shape;1625;p94"/>
            <p:cNvSpPr/>
            <p:nvPr/>
          </p:nvSpPr>
          <p:spPr>
            <a:xfrm>
              <a:off x="4013876" y="2370377"/>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26" name="Google Shape;1626;p94"/>
          <p:cNvGrpSpPr/>
          <p:nvPr/>
        </p:nvGrpSpPr>
        <p:grpSpPr>
          <a:xfrm>
            <a:off x="7900652" y="1944192"/>
            <a:ext cx="1221900" cy="401400"/>
            <a:chOff x="4897709" y="2933733"/>
            <a:chExt cx="1221900" cy="401400"/>
          </a:xfrm>
        </p:grpSpPr>
        <p:grpSp>
          <p:nvGrpSpPr>
            <p:cNvPr id="1627" name="Google Shape;1627;p94"/>
            <p:cNvGrpSpPr/>
            <p:nvPr/>
          </p:nvGrpSpPr>
          <p:grpSpPr>
            <a:xfrm>
              <a:off x="5002632" y="3033993"/>
              <a:ext cx="982362" cy="201000"/>
              <a:chOff x="4142781" y="2458811"/>
              <a:chExt cx="982362" cy="201000"/>
            </a:xfrm>
          </p:grpSpPr>
          <p:sp>
            <p:nvSpPr>
              <p:cNvPr id="1628" name="Google Shape;1628;p94"/>
              <p:cNvSpPr/>
              <p:nvPr/>
            </p:nvSpPr>
            <p:spPr>
              <a:xfrm flipH="1">
                <a:off x="4142781"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29" name="Google Shape;1629;p94"/>
              <p:cNvSpPr/>
              <p:nvPr/>
            </p:nvSpPr>
            <p:spPr>
              <a:xfrm flipH="1">
                <a:off x="4400835"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30" name="Google Shape;1630;p94"/>
              <p:cNvSpPr/>
              <p:nvPr/>
            </p:nvSpPr>
            <p:spPr>
              <a:xfrm flipH="1">
                <a:off x="4658889"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31" name="Google Shape;1631;p94"/>
              <p:cNvSpPr/>
              <p:nvPr/>
            </p:nvSpPr>
            <p:spPr>
              <a:xfrm flipH="1">
                <a:off x="4916943"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32" name="Google Shape;1632;p94"/>
            <p:cNvSpPr/>
            <p:nvPr/>
          </p:nvSpPr>
          <p:spPr>
            <a:xfrm>
              <a:off x="4897709" y="2933733"/>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33" name="Google Shape;1633;p94"/>
          <p:cNvGrpSpPr/>
          <p:nvPr/>
        </p:nvGrpSpPr>
        <p:grpSpPr>
          <a:xfrm>
            <a:off x="6534874" y="2403587"/>
            <a:ext cx="1221900" cy="401400"/>
            <a:chOff x="3531931" y="3393128"/>
            <a:chExt cx="1221900" cy="401400"/>
          </a:xfrm>
        </p:grpSpPr>
        <p:grpSp>
          <p:nvGrpSpPr>
            <p:cNvPr id="1634" name="Google Shape;1634;p94"/>
            <p:cNvGrpSpPr/>
            <p:nvPr/>
          </p:nvGrpSpPr>
          <p:grpSpPr>
            <a:xfrm>
              <a:off x="3651661" y="3493388"/>
              <a:ext cx="982362" cy="201000"/>
              <a:chOff x="4142781" y="2458811"/>
              <a:chExt cx="982362" cy="201000"/>
            </a:xfrm>
          </p:grpSpPr>
          <p:sp>
            <p:nvSpPr>
              <p:cNvPr id="1635" name="Google Shape;1635;p94"/>
              <p:cNvSpPr/>
              <p:nvPr/>
            </p:nvSpPr>
            <p:spPr>
              <a:xfrm flipH="1">
                <a:off x="4142781"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36" name="Google Shape;1636;p94"/>
              <p:cNvSpPr/>
              <p:nvPr/>
            </p:nvSpPr>
            <p:spPr>
              <a:xfrm flipH="1">
                <a:off x="4400835"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37" name="Google Shape;1637;p94"/>
              <p:cNvSpPr/>
              <p:nvPr/>
            </p:nvSpPr>
            <p:spPr>
              <a:xfrm flipH="1">
                <a:off x="4658889"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38" name="Google Shape;1638;p94"/>
              <p:cNvSpPr/>
              <p:nvPr/>
            </p:nvSpPr>
            <p:spPr>
              <a:xfrm flipH="1">
                <a:off x="4916943"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39" name="Google Shape;1639;p94"/>
            <p:cNvSpPr/>
            <p:nvPr/>
          </p:nvSpPr>
          <p:spPr>
            <a:xfrm>
              <a:off x="3531931" y="3393128"/>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0" name="Google Shape;1640;p94"/>
          <p:cNvGrpSpPr/>
          <p:nvPr/>
        </p:nvGrpSpPr>
        <p:grpSpPr>
          <a:xfrm>
            <a:off x="7394726" y="3145872"/>
            <a:ext cx="1221900" cy="401400"/>
            <a:chOff x="4903092" y="3932856"/>
            <a:chExt cx="1221900" cy="401400"/>
          </a:xfrm>
        </p:grpSpPr>
        <p:grpSp>
          <p:nvGrpSpPr>
            <p:cNvPr id="1641" name="Google Shape;1641;p94"/>
            <p:cNvGrpSpPr/>
            <p:nvPr/>
          </p:nvGrpSpPr>
          <p:grpSpPr>
            <a:xfrm>
              <a:off x="5027620" y="4034980"/>
              <a:ext cx="982362" cy="201000"/>
              <a:chOff x="4142781" y="2458811"/>
              <a:chExt cx="982362" cy="201000"/>
            </a:xfrm>
          </p:grpSpPr>
          <p:sp>
            <p:nvSpPr>
              <p:cNvPr id="1642" name="Google Shape;1642;p94"/>
              <p:cNvSpPr/>
              <p:nvPr/>
            </p:nvSpPr>
            <p:spPr>
              <a:xfrm flipH="1">
                <a:off x="4142781"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43" name="Google Shape;1643;p94"/>
              <p:cNvSpPr/>
              <p:nvPr/>
            </p:nvSpPr>
            <p:spPr>
              <a:xfrm flipH="1">
                <a:off x="4400835"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44" name="Google Shape;1644;p94"/>
              <p:cNvSpPr/>
              <p:nvPr/>
            </p:nvSpPr>
            <p:spPr>
              <a:xfrm flipH="1">
                <a:off x="4658889"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45" name="Google Shape;1645;p94"/>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46" name="Google Shape;1646;p94"/>
            <p:cNvSpPr/>
            <p:nvPr/>
          </p:nvSpPr>
          <p:spPr>
            <a:xfrm>
              <a:off x="4903092" y="3932856"/>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1647" name="Google Shape;1647;p94"/>
          <p:cNvCxnSpPr>
            <a:stCxn id="1625" idx="2"/>
            <a:endCxn id="1639" idx="0"/>
          </p:cNvCxnSpPr>
          <p:nvPr/>
        </p:nvCxnSpPr>
        <p:spPr>
          <a:xfrm flipH="1">
            <a:off x="7145959" y="1595133"/>
            <a:ext cx="143700" cy="808500"/>
          </a:xfrm>
          <a:prstGeom prst="straightConnector1">
            <a:avLst/>
          </a:prstGeom>
          <a:noFill/>
          <a:ln cap="flat" cmpd="sng" w="9525">
            <a:solidFill>
              <a:srgbClr val="11B3EF"/>
            </a:solidFill>
            <a:prstDash val="solid"/>
            <a:miter lim="800000"/>
            <a:headEnd len="sm" w="sm" type="none"/>
            <a:tailEnd len="sm" w="sm" type="none"/>
          </a:ln>
        </p:spPr>
      </p:cxnSp>
      <p:cxnSp>
        <p:nvCxnSpPr>
          <p:cNvPr id="1648" name="Google Shape;1648;p94"/>
          <p:cNvCxnSpPr>
            <a:stCxn id="1625" idx="2"/>
            <a:endCxn id="1632" idx="0"/>
          </p:cNvCxnSpPr>
          <p:nvPr/>
        </p:nvCxnSpPr>
        <p:spPr>
          <a:xfrm>
            <a:off x="7289659" y="1595133"/>
            <a:ext cx="1221900" cy="349200"/>
          </a:xfrm>
          <a:prstGeom prst="straightConnector1">
            <a:avLst/>
          </a:prstGeom>
          <a:noFill/>
          <a:ln cap="flat" cmpd="sng" w="9525">
            <a:solidFill>
              <a:srgbClr val="11B3EF"/>
            </a:solidFill>
            <a:prstDash val="solid"/>
            <a:miter lim="800000"/>
            <a:headEnd len="sm" w="sm" type="none"/>
            <a:tailEnd len="sm" w="sm" type="none"/>
          </a:ln>
        </p:spPr>
      </p:cxnSp>
      <p:cxnSp>
        <p:nvCxnSpPr>
          <p:cNvPr id="1649" name="Google Shape;1649;p94"/>
          <p:cNvCxnSpPr>
            <a:stCxn id="1639" idx="0"/>
            <a:endCxn id="1632" idx="1"/>
          </p:cNvCxnSpPr>
          <p:nvPr/>
        </p:nvCxnSpPr>
        <p:spPr>
          <a:xfrm flipH="1" rot="10800000">
            <a:off x="7145824" y="2144987"/>
            <a:ext cx="754800" cy="258600"/>
          </a:xfrm>
          <a:prstGeom prst="straightConnector1">
            <a:avLst/>
          </a:prstGeom>
          <a:noFill/>
          <a:ln cap="flat" cmpd="sng" w="9525">
            <a:solidFill>
              <a:srgbClr val="11B3EF"/>
            </a:solidFill>
            <a:prstDash val="solid"/>
            <a:miter lim="800000"/>
            <a:headEnd len="sm" w="sm" type="none"/>
            <a:tailEnd len="sm" w="sm" type="none"/>
          </a:ln>
        </p:spPr>
      </p:cxnSp>
      <p:cxnSp>
        <p:nvCxnSpPr>
          <p:cNvPr id="1650" name="Google Shape;1650;p94"/>
          <p:cNvCxnSpPr>
            <a:stCxn id="1639" idx="2"/>
            <a:endCxn id="1646" idx="0"/>
          </p:cNvCxnSpPr>
          <p:nvPr/>
        </p:nvCxnSpPr>
        <p:spPr>
          <a:xfrm>
            <a:off x="7145824" y="2804987"/>
            <a:ext cx="859800" cy="340800"/>
          </a:xfrm>
          <a:prstGeom prst="straightConnector1">
            <a:avLst/>
          </a:prstGeom>
          <a:noFill/>
          <a:ln cap="flat" cmpd="sng" w="9525">
            <a:solidFill>
              <a:srgbClr val="11B3EF"/>
            </a:solidFill>
            <a:prstDash val="solid"/>
            <a:miter lim="800000"/>
            <a:headEnd len="sm" w="sm" type="none"/>
            <a:tailEnd len="sm" w="sm" type="none"/>
          </a:ln>
        </p:spPr>
      </p:cxnSp>
      <p:sp>
        <p:nvSpPr>
          <p:cNvPr id="1651" name="Google Shape;1651;p94"/>
          <p:cNvSpPr txBox="1"/>
          <p:nvPr/>
        </p:nvSpPr>
        <p:spPr>
          <a:xfrm>
            <a:off x="6576462" y="3790953"/>
            <a:ext cx="2121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1800">
                <a:solidFill>
                  <a:srgbClr val="000000"/>
                </a:solidFill>
                <a:latin typeface="Calibri"/>
                <a:ea typeface="Calibri"/>
                <a:cs typeface="Calibri"/>
                <a:sym typeface="Calibri"/>
              </a:rPr>
              <a:t>Node representation</a:t>
            </a:r>
            <a:endParaRPr/>
          </a:p>
        </p:txBody>
      </p:sp>
      <p:sp>
        <p:nvSpPr>
          <p:cNvPr id="1652" name="Google Shape;1652;p94"/>
          <p:cNvSpPr/>
          <p:nvPr/>
        </p:nvSpPr>
        <p:spPr>
          <a:xfrm>
            <a:off x="3716282" y="2044452"/>
            <a:ext cx="1488900" cy="7605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 sz="1800">
                <a:solidFill>
                  <a:srgbClr val="FFFFFF"/>
                </a:solidFill>
                <a:latin typeface="Calibri"/>
                <a:ea typeface="Calibri"/>
                <a:cs typeface="Calibri"/>
                <a:sym typeface="Calibri"/>
              </a:rPr>
              <a:t>GNN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6" name="Shape 1656"/>
        <p:cNvGrpSpPr/>
        <p:nvPr/>
      </p:nvGrpSpPr>
      <p:grpSpPr>
        <a:xfrm>
          <a:off x="0" y="0"/>
          <a:ext cx="0" cy="0"/>
          <a:chOff x="0" y="0"/>
          <a:chExt cx="0" cy="0"/>
        </a:xfrm>
      </p:grpSpPr>
      <p:sp>
        <p:nvSpPr>
          <p:cNvPr id="1657" name="Google Shape;1657;p95"/>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grpSp>
        <p:nvGrpSpPr>
          <p:cNvPr id="1658" name="Google Shape;1658;p95"/>
          <p:cNvGrpSpPr/>
          <p:nvPr/>
        </p:nvGrpSpPr>
        <p:grpSpPr>
          <a:xfrm>
            <a:off x="7" y="1452524"/>
            <a:ext cx="1980350" cy="2267869"/>
            <a:chOff x="1302048" y="2075058"/>
            <a:chExt cx="2587678" cy="3102420"/>
          </a:xfrm>
        </p:grpSpPr>
        <p:grpSp>
          <p:nvGrpSpPr>
            <p:cNvPr id="1659" name="Google Shape;1659;p95"/>
            <p:cNvGrpSpPr/>
            <p:nvPr/>
          </p:nvGrpSpPr>
          <p:grpSpPr>
            <a:xfrm>
              <a:off x="1445882" y="2075058"/>
              <a:ext cx="1221900" cy="401400"/>
              <a:chOff x="4013876" y="2370377"/>
              <a:chExt cx="1221900" cy="401400"/>
            </a:xfrm>
          </p:grpSpPr>
          <p:grpSp>
            <p:nvGrpSpPr>
              <p:cNvPr id="1660" name="Google Shape;1660;p95"/>
              <p:cNvGrpSpPr/>
              <p:nvPr/>
            </p:nvGrpSpPr>
            <p:grpSpPr>
              <a:xfrm>
                <a:off x="4142781" y="2458811"/>
                <a:ext cx="982362" cy="201000"/>
                <a:chOff x="4142781" y="2458811"/>
                <a:chExt cx="982362" cy="201000"/>
              </a:xfrm>
            </p:grpSpPr>
            <p:sp>
              <p:nvSpPr>
                <p:cNvPr id="1661" name="Google Shape;1661;p95"/>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62" name="Google Shape;1662;p95"/>
                <p:cNvSpPr/>
                <p:nvPr/>
              </p:nvSpPr>
              <p:spPr>
                <a:xfrm flipH="1">
                  <a:off x="4400835"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63" name="Google Shape;1663;p95"/>
                <p:cNvSpPr/>
                <p:nvPr/>
              </p:nvSpPr>
              <p:spPr>
                <a:xfrm flipH="1">
                  <a:off x="4658889"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64" name="Google Shape;1664;p95"/>
                <p:cNvSpPr/>
                <p:nvPr/>
              </p:nvSpPr>
              <p:spPr>
                <a:xfrm flipH="1">
                  <a:off x="4916943" y="2458811"/>
                  <a:ext cx="208200" cy="201000"/>
                </a:xfrm>
                <a:prstGeom prst="roundRect">
                  <a:avLst>
                    <a:gd fmla="val 16667" name="adj"/>
                  </a:avLst>
                </a:prstGeom>
                <a:solidFill>
                  <a:srgbClr val="F2F1F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65" name="Google Shape;1665;p95"/>
              <p:cNvSpPr/>
              <p:nvPr/>
            </p:nvSpPr>
            <p:spPr>
              <a:xfrm>
                <a:off x="4013876" y="2370377"/>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66" name="Google Shape;1666;p95"/>
            <p:cNvGrpSpPr/>
            <p:nvPr/>
          </p:nvGrpSpPr>
          <p:grpSpPr>
            <a:xfrm>
              <a:off x="2667826" y="2825517"/>
              <a:ext cx="1221900" cy="401400"/>
              <a:chOff x="4897709" y="2933733"/>
              <a:chExt cx="1221900" cy="401400"/>
            </a:xfrm>
          </p:grpSpPr>
          <p:grpSp>
            <p:nvGrpSpPr>
              <p:cNvPr id="1667" name="Google Shape;1667;p95"/>
              <p:cNvGrpSpPr/>
              <p:nvPr/>
            </p:nvGrpSpPr>
            <p:grpSpPr>
              <a:xfrm>
                <a:off x="5002632" y="3033993"/>
                <a:ext cx="982362" cy="201000"/>
                <a:chOff x="4142781" y="2458811"/>
                <a:chExt cx="982362" cy="201000"/>
              </a:xfrm>
            </p:grpSpPr>
            <p:sp>
              <p:nvSpPr>
                <p:cNvPr id="1668" name="Google Shape;1668;p95"/>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69" name="Google Shape;1669;p95"/>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70" name="Google Shape;1670;p95"/>
                <p:cNvSpPr/>
                <p:nvPr/>
              </p:nvSpPr>
              <p:spPr>
                <a:xfrm flipH="1">
                  <a:off x="4658889"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71" name="Google Shape;1671;p95"/>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72" name="Google Shape;1672;p95"/>
              <p:cNvSpPr/>
              <p:nvPr/>
            </p:nvSpPr>
            <p:spPr>
              <a:xfrm>
                <a:off x="4897709" y="2933733"/>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3" name="Google Shape;1673;p95"/>
            <p:cNvGrpSpPr/>
            <p:nvPr/>
          </p:nvGrpSpPr>
          <p:grpSpPr>
            <a:xfrm>
              <a:off x="1302048" y="3284912"/>
              <a:ext cx="1221900" cy="401400"/>
              <a:chOff x="3531931" y="3393128"/>
              <a:chExt cx="1221900" cy="401400"/>
            </a:xfrm>
          </p:grpSpPr>
          <p:grpSp>
            <p:nvGrpSpPr>
              <p:cNvPr id="1674" name="Google Shape;1674;p95"/>
              <p:cNvGrpSpPr/>
              <p:nvPr/>
            </p:nvGrpSpPr>
            <p:grpSpPr>
              <a:xfrm>
                <a:off x="3651661" y="3493388"/>
                <a:ext cx="982362" cy="201000"/>
                <a:chOff x="4142781" y="2458811"/>
                <a:chExt cx="982362" cy="201000"/>
              </a:xfrm>
            </p:grpSpPr>
            <p:sp>
              <p:nvSpPr>
                <p:cNvPr id="1675" name="Google Shape;1675;p95"/>
                <p:cNvSpPr/>
                <p:nvPr/>
              </p:nvSpPr>
              <p:spPr>
                <a:xfrm flipH="1">
                  <a:off x="4142781"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76" name="Google Shape;1676;p95"/>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77" name="Google Shape;1677;p95"/>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78" name="Google Shape;1678;p95"/>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79" name="Google Shape;1679;p95"/>
              <p:cNvSpPr/>
              <p:nvPr/>
            </p:nvSpPr>
            <p:spPr>
              <a:xfrm>
                <a:off x="3531931" y="3393128"/>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0" name="Google Shape;1680;p95"/>
            <p:cNvGrpSpPr/>
            <p:nvPr/>
          </p:nvGrpSpPr>
          <p:grpSpPr>
            <a:xfrm>
              <a:off x="2161899" y="4027197"/>
              <a:ext cx="1221900" cy="401400"/>
              <a:chOff x="4903092" y="3932856"/>
              <a:chExt cx="1221900" cy="401400"/>
            </a:xfrm>
          </p:grpSpPr>
          <p:grpSp>
            <p:nvGrpSpPr>
              <p:cNvPr id="1681" name="Google Shape;1681;p95"/>
              <p:cNvGrpSpPr/>
              <p:nvPr/>
            </p:nvGrpSpPr>
            <p:grpSpPr>
              <a:xfrm>
                <a:off x="5027620" y="4034980"/>
                <a:ext cx="982362" cy="201000"/>
                <a:chOff x="4142781" y="2458811"/>
                <a:chExt cx="982362" cy="201000"/>
              </a:xfrm>
            </p:grpSpPr>
            <p:sp>
              <p:nvSpPr>
                <p:cNvPr id="1682" name="Google Shape;1682;p95"/>
                <p:cNvSpPr/>
                <p:nvPr/>
              </p:nvSpPr>
              <p:spPr>
                <a:xfrm flipH="1">
                  <a:off x="4142781" y="2458811"/>
                  <a:ext cx="208200" cy="201000"/>
                </a:xfrm>
                <a:prstGeom prst="roundRect">
                  <a:avLst>
                    <a:gd fmla="val 16667" name="adj"/>
                  </a:avLst>
                </a:prstGeom>
                <a:solidFill>
                  <a:srgbClr val="BBD6EE"/>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83" name="Google Shape;1683;p95"/>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84" name="Google Shape;1684;p95"/>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85" name="Google Shape;1685;p95"/>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686" name="Google Shape;1686;p95"/>
              <p:cNvSpPr/>
              <p:nvPr/>
            </p:nvSpPr>
            <p:spPr>
              <a:xfrm>
                <a:off x="4903092" y="3932856"/>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1687" name="Google Shape;1687;p95"/>
            <p:cNvCxnSpPr>
              <a:stCxn id="1665" idx="2"/>
              <a:endCxn id="1679" idx="0"/>
            </p:cNvCxnSpPr>
            <p:nvPr/>
          </p:nvCxnSpPr>
          <p:spPr>
            <a:xfrm flipH="1">
              <a:off x="1913132" y="2476458"/>
              <a:ext cx="143700" cy="808500"/>
            </a:xfrm>
            <a:prstGeom prst="straightConnector1">
              <a:avLst/>
            </a:prstGeom>
            <a:noFill/>
            <a:ln cap="flat" cmpd="sng" w="9525">
              <a:solidFill>
                <a:srgbClr val="11B3EF"/>
              </a:solidFill>
              <a:prstDash val="solid"/>
              <a:miter lim="800000"/>
              <a:headEnd len="sm" w="sm" type="none"/>
              <a:tailEnd len="sm" w="sm" type="none"/>
            </a:ln>
          </p:spPr>
        </p:cxnSp>
        <p:cxnSp>
          <p:nvCxnSpPr>
            <p:cNvPr id="1688" name="Google Shape;1688;p95"/>
            <p:cNvCxnSpPr>
              <a:stCxn id="1665" idx="2"/>
              <a:endCxn id="1672" idx="0"/>
            </p:cNvCxnSpPr>
            <p:nvPr/>
          </p:nvCxnSpPr>
          <p:spPr>
            <a:xfrm>
              <a:off x="2056832" y="2476458"/>
              <a:ext cx="1221900" cy="349200"/>
            </a:xfrm>
            <a:prstGeom prst="straightConnector1">
              <a:avLst/>
            </a:prstGeom>
            <a:noFill/>
            <a:ln cap="flat" cmpd="sng" w="9525">
              <a:solidFill>
                <a:srgbClr val="11B3EF"/>
              </a:solidFill>
              <a:prstDash val="solid"/>
              <a:miter lim="800000"/>
              <a:headEnd len="sm" w="sm" type="none"/>
              <a:tailEnd len="sm" w="sm" type="none"/>
            </a:ln>
          </p:spPr>
        </p:cxnSp>
        <p:cxnSp>
          <p:nvCxnSpPr>
            <p:cNvPr id="1689" name="Google Shape;1689;p95"/>
            <p:cNvCxnSpPr>
              <a:stCxn id="1679" idx="0"/>
              <a:endCxn id="1672" idx="1"/>
            </p:cNvCxnSpPr>
            <p:nvPr/>
          </p:nvCxnSpPr>
          <p:spPr>
            <a:xfrm flipH="1" rot="10800000">
              <a:off x="1912998" y="3026312"/>
              <a:ext cx="754800" cy="258600"/>
            </a:xfrm>
            <a:prstGeom prst="straightConnector1">
              <a:avLst/>
            </a:prstGeom>
            <a:noFill/>
            <a:ln cap="flat" cmpd="sng" w="9525">
              <a:solidFill>
                <a:srgbClr val="11B3EF"/>
              </a:solidFill>
              <a:prstDash val="solid"/>
              <a:miter lim="800000"/>
              <a:headEnd len="sm" w="sm" type="none"/>
              <a:tailEnd len="sm" w="sm" type="none"/>
            </a:ln>
          </p:spPr>
        </p:cxnSp>
        <p:cxnSp>
          <p:nvCxnSpPr>
            <p:cNvPr id="1690" name="Google Shape;1690;p95"/>
            <p:cNvCxnSpPr>
              <a:stCxn id="1679" idx="2"/>
              <a:endCxn id="1686" idx="0"/>
            </p:cNvCxnSpPr>
            <p:nvPr/>
          </p:nvCxnSpPr>
          <p:spPr>
            <a:xfrm>
              <a:off x="1912998" y="3686312"/>
              <a:ext cx="859800" cy="340800"/>
            </a:xfrm>
            <a:prstGeom prst="straightConnector1">
              <a:avLst/>
            </a:prstGeom>
            <a:noFill/>
            <a:ln cap="flat" cmpd="sng" w="9525">
              <a:solidFill>
                <a:srgbClr val="11B3EF"/>
              </a:solidFill>
              <a:prstDash val="solid"/>
              <a:miter lim="800000"/>
              <a:headEnd len="sm" w="sm" type="none"/>
              <a:tailEnd len="sm" w="sm" type="none"/>
            </a:ln>
          </p:spPr>
        </p:cxnSp>
        <p:sp>
          <p:nvSpPr>
            <p:cNvPr id="1691" name="Google Shape;1691;p95"/>
            <p:cNvSpPr txBox="1"/>
            <p:nvPr/>
          </p:nvSpPr>
          <p:spPr>
            <a:xfrm>
              <a:off x="1343634" y="4672278"/>
              <a:ext cx="2121000" cy="505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1800">
                  <a:solidFill>
                    <a:srgbClr val="000000"/>
                  </a:solidFill>
                  <a:latin typeface="Calibri"/>
                  <a:ea typeface="Calibri"/>
                  <a:cs typeface="Calibri"/>
                  <a:sym typeface="Calibri"/>
                </a:rPr>
                <a:t>input</a:t>
              </a:r>
              <a:endParaRPr/>
            </a:p>
          </p:txBody>
        </p:sp>
      </p:grpSp>
      <p:sp>
        <p:nvSpPr>
          <p:cNvPr id="1692" name="Google Shape;1692;p95"/>
          <p:cNvSpPr/>
          <p:nvPr/>
        </p:nvSpPr>
        <p:spPr>
          <a:xfrm>
            <a:off x="2290891" y="2026862"/>
            <a:ext cx="1099200" cy="5355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 sz="1800">
                <a:solidFill>
                  <a:srgbClr val="FFFFFF"/>
                </a:solidFill>
                <a:latin typeface="Calibri"/>
                <a:ea typeface="Calibri"/>
                <a:cs typeface="Calibri"/>
                <a:sym typeface="Calibri"/>
              </a:rPr>
              <a:t>GNN</a:t>
            </a:r>
            <a:endParaRPr/>
          </a:p>
        </p:txBody>
      </p:sp>
      <p:grpSp>
        <p:nvGrpSpPr>
          <p:cNvPr id="1693" name="Google Shape;1693;p95"/>
          <p:cNvGrpSpPr/>
          <p:nvPr/>
        </p:nvGrpSpPr>
        <p:grpSpPr>
          <a:xfrm>
            <a:off x="3659892" y="1423107"/>
            <a:ext cx="1980350" cy="2267869"/>
            <a:chOff x="1302048" y="2075058"/>
            <a:chExt cx="2587678" cy="3102420"/>
          </a:xfrm>
        </p:grpSpPr>
        <p:grpSp>
          <p:nvGrpSpPr>
            <p:cNvPr id="1694" name="Google Shape;1694;p95"/>
            <p:cNvGrpSpPr/>
            <p:nvPr/>
          </p:nvGrpSpPr>
          <p:grpSpPr>
            <a:xfrm>
              <a:off x="1445882" y="2075058"/>
              <a:ext cx="1221900" cy="401400"/>
              <a:chOff x="4013876" y="2370377"/>
              <a:chExt cx="1221900" cy="401400"/>
            </a:xfrm>
          </p:grpSpPr>
          <p:grpSp>
            <p:nvGrpSpPr>
              <p:cNvPr id="1695" name="Google Shape;1695;p95"/>
              <p:cNvGrpSpPr/>
              <p:nvPr/>
            </p:nvGrpSpPr>
            <p:grpSpPr>
              <a:xfrm>
                <a:off x="4142781" y="2458811"/>
                <a:ext cx="982362" cy="201000"/>
                <a:chOff x="4142781" y="2458811"/>
                <a:chExt cx="982362" cy="201000"/>
              </a:xfrm>
            </p:grpSpPr>
            <p:sp>
              <p:nvSpPr>
                <p:cNvPr id="1696" name="Google Shape;1696;p95"/>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97" name="Google Shape;1697;p95"/>
                <p:cNvSpPr/>
                <p:nvPr/>
              </p:nvSpPr>
              <p:spPr>
                <a:xfrm flipH="1">
                  <a:off x="4400835"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98" name="Google Shape;1698;p95"/>
                <p:cNvSpPr/>
                <p:nvPr/>
              </p:nvSpPr>
              <p:spPr>
                <a:xfrm flipH="1">
                  <a:off x="4658889"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99" name="Google Shape;1699;p95"/>
                <p:cNvSpPr/>
                <p:nvPr/>
              </p:nvSpPr>
              <p:spPr>
                <a:xfrm flipH="1">
                  <a:off x="4916943" y="2458811"/>
                  <a:ext cx="208200" cy="201000"/>
                </a:xfrm>
                <a:prstGeom prst="roundRect">
                  <a:avLst>
                    <a:gd fmla="val 16667" name="adj"/>
                  </a:avLst>
                </a:prstGeom>
                <a:solidFill>
                  <a:srgbClr val="F2F1F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700" name="Google Shape;1700;p95"/>
              <p:cNvSpPr/>
              <p:nvPr/>
            </p:nvSpPr>
            <p:spPr>
              <a:xfrm>
                <a:off x="4013876" y="2370377"/>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1" name="Google Shape;1701;p95"/>
            <p:cNvGrpSpPr/>
            <p:nvPr/>
          </p:nvGrpSpPr>
          <p:grpSpPr>
            <a:xfrm>
              <a:off x="2667826" y="2825517"/>
              <a:ext cx="1221900" cy="401400"/>
              <a:chOff x="4897709" y="2933733"/>
              <a:chExt cx="1221900" cy="401400"/>
            </a:xfrm>
          </p:grpSpPr>
          <p:grpSp>
            <p:nvGrpSpPr>
              <p:cNvPr id="1702" name="Google Shape;1702;p95"/>
              <p:cNvGrpSpPr/>
              <p:nvPr/>
            </p:nvGrpSpPr>
            <p:grpSpPr>
              <a:xfrm>
                <a:off x="5002632" y="3033993"/>
                <a:ext cx="982362" cy="201000"/>
                <a:chOff x="4142781" y="2458811"/>
                <a:chExt cx="982362" cy="201000"/>
              </a:xfrm>
            </p:grpSpPr>
            <p:sp>
              <p:nvSpPr>
                <p:cNvPr id="1703" name="Google Shape;1703;p95"/>
                <p:cNvSpPr/>
                <p:nvPr/>
              </p:nvSpPr>
              <p:spPr>
                <a:xfrm flipH="1">
                  <a:off x="4142781" y="2458811"/>
                  <a:ext cx="208200" cy="201000"/>
                </a:xfrm>
                <a:prstGeom prst="roundRect">
                  <a:avLst>
                    <a:gd fmla="val 16667" name="adj"/>
                  </a:avLst>
                </a:prstGeom>
                <a:solidFill>
                  <a:srgbClr val="A8D08C"/>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04" name="Google Shape;1704;p95"/>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05" name="Google Shape;1705;p95"/>
                <p:cNvSpPr/>
                <p:nvPr/>
              </p:nvSpPr>
              <p:spPr>
                <a:xfrm flipH="1">
                  <a:off x="4658889" y="2458811"/>
                  <a:ext cx="208200" cy="201000"/>
                </a:xfrm>
                <a:prstGeom prst="roundRect">
                  <a:avLst>
                    <a:gd fmla="val 16667" name="adj"/>
                  </a:avLst>
                </a:prstGeom>
                <a:solidFill>
                  <a:srgbClr val="11B3EF"/>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06" name="Google Shape;1706;p95"/>
                <p:cNvSpPr/>
                <p:nvPr/>
              </p:nvSpPr>
              <p:spPr>
                <a:xfrm flipH="1">
                  <a:off x="4916943" y="2458811"/>
                  <a:ext cx="208200" cy="201000"/>
                </a:xfrm>
                <a:prstGeom prst="roundRect">
                  <a:avLst>
                    <a:gd fmla="val 16667" name="adj"/>
                  </a:avLst>
                </a:prstGeom>
                <a:solidFill>
                  <a:srgbClr val="FFD966"/>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707" name="Google Shape;1707;p95"/>
              <p:cNvSpPr/>
              <p:nvPr/>
            </p:nvSpPr>
            <p:spPr>
              <a:xfrm>
                <a:off x="4897709" y="2933733"/>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8" name="Google Shape;1708;p95"/>
            <p:cNvGrpSpPr/>
            <p:nvPr/>
          </p:nvGrpSpPr>
          <p:grpSpPr>
            <a:xfrm>
              <a:off x="1302048" y="3284912"/>
              <a:ext cx="1221900" cy="401400"/>
              <a:chOff x="3531931" y="3393128"/>
              <a:chExt cx="1221900" cy="401400"/>
            </a:xfrm>
          </p:grpSpPr>
          <p:grpSp>
            <p:nvGrpSpPr>
              <p:cNvPr id="1709" name="Google Shape;1709;p95"/>
              <p:cNvGrpSpPr/>
              <p:nvPr/>
            </p:nvGrpSpPr>
            <p:grpSpPr>
              <a:xfrm>
                <a:off x="3651661" y="3493388"/>
                <a:ext cx="982362" cy="201000"/>
                <a:chOff x="4142781" y="2458811"/>
                <a:chExt cx="982362" cy="201000"/>
              </a:xfrm>
            </p:grpSpPr>
            <p:sp>
              <p:nvSpPr>
                <p:cNvPr id="1710" name="Google Shape;1710;p95"/>
                <p:cNvSpPr/>
                <p:nvPr/>
              </p:nvSpPr>
              <p:spPr>
                <a:xfrm flipH="1">
                  <a:off x="4142781" y="2458811"/>
                  <a:ext cx="208200" cy="201000"/>
                </a:xfrm>
                <a:prstGeom prst="roundRect">
                  <a:avLst>
                    <a:gd fmla="val 16667" name="adj"/>
                  </a:avLst>
                </a:prstGeom>
                <a:solidFill>
                  <a:srgbClr val="F4B08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11" name="Google Shape;1711;p95"/>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12" name="Google Shape;1712;p95"/>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13" name="Google Shape;1713;p95"/>
                <p:cNvSpPr/>
                <p:nvPr/>
              </p:nvSpPr>
              <p:spPr>
                <a:xfrm flipH="1">
                  <a:off x="4916943" y="2458811"/>
                  <a:ext cx="208200" cy="201000"/>
                </a:xfrm>
                <a:prstGeom prst="roundRect">
                  <a:avLst>
                    <a:gd fmla="val 16667" name="adj"/>
                  </a:avLst>
                </a:prstGeom>
                <a:solidFill>
                  <a:srgbClr val="833C0B"/>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714" name="Google Shape;1714;p95"/>
              <p:cNvSpPr/>
              <p:nvPr/>
            </p:nvSpPr>
            <p:spPr>
              <a:xfrm>
                <a:off x="3531931" y="3393128"/>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5" name="Google Shape;1715;p95"/>
            <p:cNvGrpSpPr/>
            <p:nvPr/>
          </p:nvGrpSpPr>
          <p:grpSpPr>
            <a:xfrm>
              <a:off x="2161899" y="4027197"/>
              <a:ext cx="1221900" cy="401400"/>
              <a:chOff x="4903092" y="3932856"/>
              <a:chExt cx="1221900" cy="401400"/>
            </a:xfrm>
          </p:grpSpPr>
          <p:grpSp>
            <p:nvGrpSpPr>
              <p:cNvPr id="1716" name="Google Shape;1716;p95"/>
              <p:cNvGrpSpPr/>
              <p:nvPr/>
            </p:nvGrpSpPr>
            <p:grpSpPr>
              <a:xfrm>
                <a:off x="5027620" y="4034980"/>
                <a:ext cx="982362" cy="201000"/>
                <a:chOff x="4142781" y="2458811"/>
                <a:chExt cx="982362" cy="201000"/>
              </a:xfrm>
            </p:grpSpPr>
            <p:sp>
              <p:nvSpPr>
                <p:cNvPr id="1717" name="Google Shape;1717;p95"/>
                <p:cNvSpPr/>
                <p:nvPr/>
              </p:nvSpPr>
              <p:spPr>
                <a:xfrm flipH="1">
                  <a:off x="4142781" y="2458811"/>
                  <a:ext cx="208200" cy="201000"/>
                </a:xfrm>
                <a:prstGeom prst="roundRect">
                  <a:avLst>
                    <a:gd fmla="val 16667" name="adj"/>
                  </a:avLst>
                </a:prstGeom>
                <a:solidFill>
                  <a:srgbClr val="BBD6EE"/>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18" name="Google Shape;1718;p95"/>
                <p:cNvSpPr/>
                <p:nvPr/>
              </p:nvSpPr>
              <p:spPr>
                <a:xfrm flipH="1">
                  <a:off x="4400835" y="2458811"/>
                  <a:ext cx="208200" cy="201000"/>
                </a:xfrm>
                <a:prstGeom prst="roundRect">
                  <a:avLst>
                    <a:gd fmla="val 16667" name="adj"/>
                  </a:avLst>
                </a:prstGeom>
                <a:solidFill>
                  <a:srgbClr val="ED7D3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19" name="Google Shape;1719;p95"/>
                <p:cNvSpPr/>
                <p:nvPr/>
              </p:nvSpPr>
              <p:spPr>
                <a:xfrm flipH="1">
                  <a:off x="4658889" y="2458811"/>
                  <a:ext cx="208200" cy="201000"/>
                </a:xfrm>
                <a:prstGeom prst="roundRect">
                  <a:avLst>
                    <a:gd fmla="val 16667" name="adj"/>
                  </a:avLst>
                </a:prstGeom>
                <a:solidFill>
                  <a:srgbClr val="C55A11"/>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20" name="Google Shape;1720;p95"/>
                <p:cNvSpPr/>
                <p:nvPr/>
              </p:nvSpPr>
              <p:spPr>
                <a:xfrm flipH="1">
                  <a:off x="4916943" y="2458811"/>
                  <a:ext cx="208200" cy="201000"/>
                </a:xfrm>
                <a:prstGeom prst="roundRect">
                  <a:avLst>
                    <a:gd fmla="val 16667" name="adj"/>
                  </a:avLst>
                </a:prstGeom>
                <a:solidFill>
                  <a:srgbClr val="548135"/>
                </a:solidFill>
                <a:ln cap="flat" cmpd="sng" w="12700">
                  <a:solidFill>
                    <a:srgbClr val="0C82A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721" name="Google Shape;1721;p95"/>
              <p:cNvSpPr/>
              <p:nvPr/>
            </p:nvSpPr>
            <p:spPr>
              <a:xfrm>
                <a:off x="4903092" y="3932856"/>
                <a:ext cx="1221900" cy="401400"/>
              </a:xfrm>
              <a:prstGeom prst="roundRect">
                <a:avLst>
                  <a:gd fmla="val 16667"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1722" name="Google Shape;1722;p95"/>
            <p:cNvCxnSpPr>
              <a:stCxn id="1700" idx="2"/>
              <a:endCxn id="1714" idx="0"/>
            </p:cNvCxnSpPr>
            <p:nvPr/>
          </p:nvCxnSpPr>
          <p:spPr>
            <a:xfrm flipH="1">
              <a:off x="1913132" y="2476458"/>
              <a:ext cx="143700" cy="808500"/>
            </a:xfrm>
            <a:prstGeom prst="straightConnector1">
              <a:avLst/>
            </a:prstGeom>
            <a:noFill/>
            <a:ln cap="flat" cmpd="sng" w="9525">
              <a:solidFill>
                <a:srgbClr val="11B3EF"/>
              </a:solidFill>
              <a:prstDash val="solid"/>
              <a:miter lim="800000"/>
              <a:headEnd len="sm" w="sm" type="none"/>
              <a:tailEnd len="sm" w="sm" type="none"/>
            </a:ln>
          </p:spPr>
        </p:cxnSp>
        <p:cxnSp>
          <p:nvCxnSpPr>
            <p:cNvPr id="1723" name="Google Shape;1723;p95"/>
            <p:cNvCxnSpPr>
              <a:stCxn id="1700" idx="2"/>
              <a:endCxn id="1707" idx="0"/>
            </p:cNvCxnSpPr>
            <p:nvPr/>
          </p:nvCxnSpPr>
          <p:spPr>
            <a:xfrm>
              <a:off x="2056832" y="2476458"/>
              <a:ext cx="1221900" cy="349200"/>
            </a:xfrm>
            <a:prstGeom prst="straightConnector1">
              <a:avLst/>
            </a:prstGeom>
            <a:noFill/>
            <a:ln cap="flat" cmpd="sng" w="9525">
              <a:solidFill>
                <a:srgbClr val="11B3EF"/>
              </a:solidFill>
              <a:prstDash val="solid"/>
              <a:miter lim="800000"/>
              <a:headEnd len="sm" w="sm" type="none"/>
              <a:tailEnd len="sm" w="sm" type="none"/>
            </a:ln>
          </p:spPr>
        </p:cxnSp>
        <p:cxnSp>
          <p:nvCxnSpPr>
            <p:cNvPr id="1724" name="Google Shape;1724;p95"/>
            <p:cNvCxnSpPr>
              <a:stCxn id="1714" idx="0"/>
              <a:endCxn id="1707" idx="1"/>
            </p:cNvCxnSpPr>
            <p:nvPr/>
          </p:nvCxnSpPr>
          <p:spPr>
            <a:xfrm flipH="1" rot="10800000">
              <a:off x="1912998" y="3026312"/>
              <a:ext cx="754800" cy="258600"/>
            </a:xfrm>
            <a:prstGeom prst="straightConnector1">
              <a:avLst/>
            </a:prstGeom>
            <a:noFill/>
            <a:ln cap="flat" cmpd="sng" w="9525">
              <a:solidFill>
                <a:srgbClr val="11B3EF"/>
              </a:solidFill>
              <a:prstDash val="solid"/>
              <a:miter lim="800000"/>
              <a:headEnd len="sm" w="sm" type="none"/>
              <a:tailEnd len="sm" w="sm" type="none"/>
            </a:ln>
          </p:spPr>
        </p:cxnSp>
        <p:cxnSp>
          <p:nvCxnSpPr>
            <p:cNvPr id="1725" name="Google Shape;1725;p95"/>
            <p:cNvCxnSpPr>
              <a:stCxn id="1714" idx="2"/>
              <a:endCxn id="1721" idx="0"/>
            </p:cNvCxnSpPr>
            <p:nvPr/>
          </p:nvCxnSpPr>
          <p:spPr>
            <a:xfrm>
              <a:off x="1912998" y="3686312"/>
              <a:ext cx="859800" cy="340800"/>
            </a:xfrm>
            <a:prstGeom prst="straightConnector1">
              <a:avLst/>
            </a:prstGeom>
            <a:noFill/>
            <a:ln cap="flat" cmpd="sng" w="9525">
              <a:solidFill>
                <a:srgbClr val="11B3EF"/>
              </a:solidFill>
              <a:prstDash val="solid"/>
              <a:miter lim="800000"/>
              <a:headEnd len="sm" w="sm" type="none"/>
              <a:tailEnd len="sm" w="sm" type="none"/>
            </a:ln>
          </p:spPr>
        </p:cxnSp>
        <p:sp>
          <p:nvSpPr>
            <p:cNvPr id="1726" name="Google Shape;1726;p95"/>
            <p:cNvSpPr txBox="1"/>
            <p:nvPr/>
          </p:nvSpPr>
          <p:spPr>
            <a:xfrm>
              <a:off x="1343634" y="4672278"/>
              <a:ext cx="2121000" cy="505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1800">
                  <a:solidFill>
                    <a:srgbClr val="000000"/>
                  </a:solidFill>
                  <a:latin typeface="Calibri"/>
                  <a:ea typeface="Calibri"/>
                  <a:cs typeface="Calibri"/>
                  <a:sym typeface="Calibri"/>
                </a:rPr>
                <a:t>output</a:t>
              </a:r>
              <a:endParaRPr/>
            </a:p>
          </p:txBody>
        </p:sp>
      </p:grpSp>
      <p:cxnSp>
        <p:nvCxnSpPr>
          <p:cNvPr id="1727" name="Google Shape;1727;p95"/>
          <p:cNvCxnSpPr/>
          <p:nvPr/>
        </p:nvCxnSpPr>
        <p:spPr>
          <a:xfrm flipH="1" rot="10800000">
            <a:off x="5857039" y="2294786"/>
            <a:ext cx="1503600" cy="8400"/>
          </a:xfrm>
          <a:prstGeom prst="straightConnector1">
            <a:avLst/>
          </a:prstGeom>
          <a:noFill/>
          <a:ln cap="flat" cmpd="sng" w="28575">
            <a:solidFill>
              <a:srgbClr val="44546A"/>
            </a:solidFill>
            <a:prstDash val="dash"/>
            <a:miter lim="800000"/>
            <a:headEnd len="sm" w="sm" type="none"/>
            <a:tailEnd len="med" w="med" type="triangle"/>
          </a:ln>
        </p:spPr>
      </p:cxnSp>
      <p:sp>
        <p:nvSpPr>
          <p:cNvPr id="1728" name="Google Shape;1728;p95"/>
          <p:cNvSpPr txBox="1"/>
          <p:nvPr/>
        </p:nvSpPr>
        <p:spPr>
          <a:xfrm>
            <a:off x="7062141" y="2118520"/>
            <a:ext cx="2121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1800">
                <a:solidFill>
                  <a:srgbClr val="000000"/>
                </a:solidFill>
                <a:latin typeface="Calibri"/>
                <a:ea typeface="Calibri"/>
                <a:cs typeface="Calibri"/>
                <a:sym typeface="Calibri"/>
              </a:rPr>
              <a:t>Loss function</a:t>
            </a:r>
            <a:endParaRPr/>
          </a:p>
        </p:txBody>
      </p:sp>
      <p:cxnSp>
        <p:nvCxnSpPr>
          <p:cNvPr id="1729" name="Google Shape;1729;p95"/>
          <p:cNvCxnSpPr>
            <a:stCxn id="1728" idx="2"/>
            <a:endCxn id="1692" idx="2"/>
          </p:cNvCxnSpPr>
          <p:nvPr/>
        </p:nvCxnSpPr>
        <p:spPr>
          <a:xfrm rot="5400000">
            <a:off x="5444391" y="-116030"/>
            <a:ext cx="74400" cy="5282100"/>
          </a:xfrm>
          <a:prstGeom prst="curvedConnector3">
            <a:avLst>
              <a:gd fmla="val 2598495" name="adj1"/>
            </a:avLst>
          </a:prstGeom>
          <a:noFill/>
          <a:ln cap="flat" cmpd="sng" w="28575">
            <a:solidFill>
              <a:srgbClr val="44546A"/>
            </a:solidFill>
            <a:prstDash val="dash"/>
            <a:miter lim="800000"/>
            <a:headEnd len="sm" w="sm"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3" name="Shape 1733"/>
        <p:cNvGrpSpPr/>
        <p:nvPr/>
      </p:nvGrpSpPr>
      <p:grpSpPr>
        <a:xfrm>
          <a:off x="0" y="0"/>
          <a:ext cx="0" cy="0"/>
          <a:chOff x="0" y="0"/>
          <a:chExt cx="0" cy="0"/>
        </a:xfrm>
      </p:grpSpPr>
      <p:sp>
        <p:nvSpPr>
          <p:cNvPr id="1734" name="Google Shape;1734;p96"/>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S</a:t>
            </a:r>
            <a:r>
              <a:rPr lang="it"/>
              <a:t>upervised Graph Learning</a:t>
            </a:r>
            <a:endParaRPr/>
          </a:p>
        </p:txBody>
      </p:sp>
      <p:pic>
        <p:nvPicPr>
          <p:cNvPr id="1735" name="Google Shape;1735;p96"/>
          <p:cNvPicPr preferRelativeResize="0"/>
          <p:nvPr/>
        </p:nvPicPr>
        <p:blipFill>
          <a:blip r:embed="rId3">
            <a:alphaModFix/>
          </a:blip>
          <a:stretch>
            <a:fillRect/>
          </a:stretch>
        </p:blipFill>
        <p:spPr>
          <a:xfrm>
            <a:off x="152400" y="1430100"/>
            <a:ext cx="8839202" cy="270720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9" name="Shape 1739"/>
        <p:cNvGrpSpPr/>
        <p:nvPr/>
      </p:nvGrpSpPr>
      <p:grpSpPr>
        <a:xfrm>
          <a:off x="0" y="0"/>
          <a:ext cx="0" cy="0"/>
          <a:chOff x="0" y="0"/>
          <a:chExt cx="0" cy="0"/>
        </a:xfrm>
      </p:grpSpPr>
      <p:sp>
        <p:nvSpPr>
          <p:cNvPr id="1740" name="Google Shape;1740;p97"/>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Feature-based methods</a:t>
            </a:r>
            <a:endParaRPr/>
          </a:p>
        </p:txBody>
      </p:sp>
      <p:sp>
        <p:nvSpPr>
          <p:cNvPr id="1741" name="Google Shape;1741;p97"/>
          <p:cNvSpPr txBox="1"/>
          <p:nvPr>
            <p:ph idx="1" type="body"/>
          </p:nvPr>
        </p:nvSpPr>
        <p:spPr>
          <a:xfrm>
            <a:off x="460950" y="1005525"/>
            <a:ext cx="8222100" cy="8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select a set of </a:t>
            </a:r>
            <a:r>
              <a:rPr i="1" lang="it"/>
              <a:t>good</a:t>
            </a:r>
            <a:r>
              <a:rPr lang="it"/>
              <a:t> descriptive graph properties and use it to fit a traditional ML algorithm</a:t>
            </a:r>
            <a:endParaRPr/>
          </a:p>
        </p:txBody>
      </p:sp>
      <p:sp>
        <p:nvSpPr>
          <p:cNvPr id="1742" name="Google Shape;1742;p97"/>
          <p:cNvSpPr txBox="1"/>
          <p:nvPr>
            <p:ph idx="1" type="body"/>
          </p:nvPr>
        </p:nvSpPr>
        <p:spPr>
          <a:xfrm>
            <a:off x="460950" y="2241525"/>
            <a:ext cx="8222100" cy="242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Example of graph properties:</a:t>
            </a:r>
            <a:r>
              <a:rPr lang="it"/>
              <a:t> number of edges, number of nodes, centrality, shortest path length</a:t>
            </a:r>
            <a:endParaRPr/>
          </a:p>
          <a:p>
            <a:pPr indent="0" lvl="0" marL="0" rtl="0" algn="l">
              <a:spcBef>
                <a:spcPts val="1200"/>
              </a:spcBef>
              <a:spcAft>
                <a:spcPts val="1200"/>
              </a:spcAft>
              <a:buNone/>
            </a:pPr>
            <a:r>
              <a:rPr b="1" lang="it"/>
              <a:t>Example of ML algorithms:</a:t>
            </a:r>
            <a:r>
              <a:rPr lang="it"/>
              <a:t> Support Vector Machines, Linear regression, MultiLayer Perceptron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6" name="Shape 1746"/>
        <p:cNvGrpSpPr/>
        <p:nvPr/>
      </p:nvGrpSpPr>
      <p:grpSpPr>
        <a:xfrm>
          <a:off x="0" y="0"/>
          <a:ext cx="0" cy="0"/>
          <a:chOff x="0" y="0"/>
          <a:chExt cx="0" cy="0"/>
        </a:xfrm>
      </p:grpSpPr>
      <p:sp>
        <p:nvSpPr>
          <p:cNvPr id="1747" name="Google Shape;1747;p98"/>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Shallow embedding methods</a:t>
            </a:r>
            <a:endParaRPr/>
          </a:p>
        </p:txBody>
      </p:sp>
      <p:sp>
        <p:nvSpPr>
          <p:cNvPr id="1748" name="Google Shape;1748;p98"/>
          <p:cNvSpPr txBox="1"/>
          <p:nvPr>
            <p:ph idx="1" type="body"/>
          </p:nvPr>
        </p:nvSpPr>
        <p:spPr>
          <a:xfrm>
            <a:off x="460950" y="1005525"/>
            <a:ext cx="8222100" cy="343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2" name="Shape 1752"/>
        <p:cNvGrpSpPr/>
        <p:nvPr/>
      </p:nvGrpSpPr>
      <p:grpSpPr>
        <a:xfrm>
          <a:off x="0" y="0"/>
          <a:ext cx="0" cy="0"/>
          <a:chOff x="0" y="0"/>
          <a:chExt cx="0" cy="0"/>
        </a:xfrm>
      </p:grpSpPr>
      <p:sp>
        <p:nvSpPr>
          <p:cNvPr id="1753" name="Google Shape;1753;p99"/>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Graph Neural Networks</a:t>
            </a:r>
            <a:endParaRPr/>
          </a:p>
        </p:txBody>
      </p:sp>
      <p:sp>
        <p:nvSpPr>
          <p:cNvPr id="1754" name="Google Shape;1754;p99"/>
          <p:cNvSpPr txBox="1"/>
          <p:nvPr>
            <p:ph idx="1" type="body"/>
          </p:nvPr>
        </p:nvSpPr>
        <p:spPr>
          <a:xfrm>
            <a:off x="460950" y="1005525"/>
            <a:ext cx="8222100" cy="343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8" name="Shape 1758"/>
        <p:cNvGrpSpPr/>
        <p:nvPr/>
      </p:nvGrpSpPr>
      <p:grpSpPr>
        <a:xfrm>
          <a:off x="0" y="0"/>
          <a:ext cx="0" cy="0"/>
          <a:chOff x="0" y="0"/>
          <a:chExt cx="0" cy="0"/>
        </a:xfrm>
      </p:grpSpPr>
      <p:sp>
        <p:nvSpPr>
          <p:cNvPr id="1759" name="Google Shape;1759;p100"/>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Common tasks using GraphML</a:t>
            </a:r>
            <a:endParaRPr/>
          </a:p>
        </p:txBody>
      </p:sp>
      <p:sp>
        <p:nvSpPr>
          <p:cNvPr id="1760" name="Google Shape;1760;p100"/>
          <p:cNvSpPr txBox="1"/>
          <p:nvPr>
            <p:ph idx="1" type="body"/>
          </p:nvPr>
        </p:nvSpPr>
        <p:spPr>
          <a:xfrm>
            <a:off x="460950" y="1005525"/>
            <a:ext cx="8222100" cy="343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Missing link prediction</a:t>
            </a:r>
            <a:endParaRPr/>
          </a:p>
          <a:p>
            <a:pPr indent="-342900" lvl="0" marL="457200" rtl="0" algn="l">
              <a:spcBef>
                <a:spcPts val="0"/>
              </a:spcBef>
              <a:spcAft>
                <a:spcPts val="0"/>
              </a:spcAft>
              <a:buSzPts val="1800"/>
              <a:buChar char="-"/>
            </a:pPr>
            <a:r>
              <a:rPr lang="it"/>
              <a:t>Node, graph, link classification</a:t>
            </a:r>
            <a:endParaRPr/>
          </a:p>
          <a:p>
            <a:pPr indent="-342900" lvl="0" marL="457200" rtl="0" algn="l">
              <a:spcBef>
                <a:spcPts val="0"/>
              </a:spcBef>
              <a:spcAft>
                <a:spcPts val="0"/>
              </a:spcAft>
              <a:buSzPts val="1800"/>
              <a:buChar char="-"/>
            </a:pPr>
            <a:r>
              <a:rPr lang="it"/>
              <a:t>Intra/inter graph similarities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4" name="Shape 1764"/>
        <p:cNvGrpSpPr/>
        <p:nvPr/>
      </p:nvGrpSpPr>
      <p:grpSpPr>
        <a:xfrm>
          <a:off x="0" y="0"/>
          <a:ext cx="0" cy="0"/>
          <a:chOff x="0" y="0"/>
          <a:chExt cx="0" cy="0"/>
        </a:xfrm>
      </p:grpSpPr>
      <p:sp>
        <p:nvSpPr>
          <p:cNvPr id="1765" name="Google Shape;1765;p101"/>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766" name="Google Shape;1766;p101"/>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Getting Started with Graphs</a:t>
            </a:r>
            <a:endParaRPr/>
          </a:p>
        </p:txBody>
      </p:sp>
      <p:graphicFrame>
        <p:nvGraphicFramePr>
          <p:cNvPr id="1767" name="Google Shape;1767;p101"/>
          <p:cNvGraphicFramePr/>
          <p:nvPr/>
        </p:nvGraphicFramePr>
        <p:xfrm>
          <a:off x="873630" y="3145133"/>
          <a:ext cx="3000000" cy="3000000"/>
        </p:xfrm>
        <a:graphic>
          <a:graphicData uri="http://schemas.openxmlformats.org/drawingml/2006/table">
            <a:tbl>
              <a:tblPr>
                <a:noFill/>
                <a:tableStyleId>{3875EED9-42AD-4CC6-B58C-3F46B163BAC0}</a:tableStyleId>
              </a:tblPr>
              <a:tblGrid>
                <a:gridCol w="3190625"/>
              </a:tblGrid>
              <a:tr h="114300">
                <a:tc>
                  <a:txBody>
                    <a:bodyPr/>
                    <a:lstStyle/>
                    <a:p>
                      <a:pPr indent="0" lvl="0" marL="0" marR="0" rtl="0" algn="l">
                        <a:spcBef>
                          <a:spcPts val="0"/>
                        </a:spcBef>
                        <a:spcAft>
                          <a:spcPts val="0"/>
                        </a:spcAft>
                        <a:buNone/>
                      </a:pPr>
                      <a:r>
                        <a:rPr lang="it" sz="900" u="none" cap="none" strike="noStrike">
                          <a:latin typeface="Courier"/>
                          <a:ea typeface="Courier"/>
                          <a:cs typeface="Courier"/>
                          <a:sym typeface="Courier"/>
                        </a:rPr>
                        <a:t>import networkx as nx </a:t>
                      </a:r>
                      <a:endParaRPr sz="1100"/>
                    </a:p>
                    <a:p>
                      <a:pPr indent="0" lvl="0" marL="0" marR="0" rtl="0" algn="l">
                        <a:spcBef>
                          <a:spcPts val="0"/>
                        </a:spcBef>
                        <a:spcAft>
                          <a:spcPts val="0"/>
                        </a:spcAft>
                        <a:buNone/>
                      </a:pPr>
                      <a:r>
                        <a:rPr lang="it" sz="900">
                          <a:latin typeface="Courier"/>
                          <a:ea typeface="Courier"/>
                          <a:cs typeface="Courier"/>
                          <a:sym typeface="Courier"/>
                        </a:rPr>
                        <a:t>G = nx.Graph() </a:t>
                      </a:r>
                      <a:endParaRPr sz="1100"/>
                    </a:p>
                    <a:p>
                      <a:pPr indent="0" lvl="0" marL="0" marR="0" rtl="0" algn="l">
                        <a:spcBef>
                          <a:spcPts val="0"/>
                        </a:spcBef>
                        <a:spcAft>
                          <a:spcPts val="0"/>
                        </a:spcAft>
                        <a:buNone/>
                      </a:pPr>
                      <a:r>
                        <a:rPr lang="it" sz="900">
                          <a:latin typeface="Courier"/>
                          <a:ea typeface="Courier"/>
                          <a:cs typeface="Courier"/>
                          <a:sym typeface="Courier"/>
                        </a:rPr>
                        <a:t>V = {'Dublin', 'Paris', 'Milan', 'Rome'} </a:t>
                      </a:r>
                      <a:endParaRPr sz="1100"/>
                    </a:p>
                    <a:p>
                      <a:pPr indent="0" lvl="0" marL="0" marR="0" rtl="0" algn="l">
                        <a:spcBef>
                          <a:spcPts val="0"/>
                        </a:spcBef>
                        <a:spcAft>
                          <a:spcPts val="0"/>
                        </a:spcAft>
                        <a:buNone/>
                      </a:pPr>
                      <a:r>
                        <a:rPr lang="it" sz="900">
                          <a:latin typeface="Courier"/>
                          <a:ea typeface="Courier"/>
                          <a:cs typeface="Courier"/>
                          <a:sym typeface="Courier"/>
                        </a:rPr>
                        <a:t>E = [('Milan','Dublin'), ('Milan','Paris'), ('Paris','Dublin'), ('Milan','Rome')] </a:t>
                      </a:r>
                      <a:endParaRPr sz="1100"/>
                    </a:p>
                    <a:p>
                      <a:pPr indent="0" lvl="0" marL="0" marR="0" rtl="0" algn="l">
                        <a:spcBef>
                          <a:spcPts val="0"/>
                        </a:spcBef>
                        <a:spcAft>
                          <a:spcPts val="0"/>
                        </a:spcAft>
                        <a:buNone/>
                      </a:pPr>
                      <a:r>
                        <a:rPr lang="it" sz="900">
                          <a:latin typeface="Courier"/>
                          <a:ea typeface="Courier"/>
                          <a:cs typeface="Courier"/>
                          <a:sym typeface="Courier"/>
                        </a:rPr>
                        <a:t>G.add_nodes_from(V) </a:t>
                      </a:r>
                      <a:endParaRPr sz="1100"/>
                    </a:p>
                    <a:p>
                      <a:pPr indent="0" lvl="0" marL="0" marR="0" rtl="0" algn="l">
                        <a:spcBef>
                          <a:spcPts val="0"/>
                        </a:spcBef>
                        <a:spcAft>
                          <a:spcPts val="0"/>
                        </a:spcAft>
                        <a:buNone/>
                      </a:pPr>
                      <a:r>
                        <a:rPr lang="it" sz="900">
                          <a:latin typeface="Courier"/>
                          <a:ea typeface="Courier"/>
                          <a:cs typeface="Courier"/>
                          <a:sym typeface="Courier"/>
                        </a:rPr>
                        <a:t>G.add_edges_from(E) </a:t>
                      </a:r>
                      <a:endParaRPr sz="21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pic>
        <p:nvPicPr>
          <p:cNvPr id="1768" name="Google Shape;1768;p101"/>
          <p:cNvPicPr preferRelativeResize="0"/>
          <p:nvPr/>
        </p:nvPicPr>
        <p:blipFill rotWithShape="1">
          <a:blip r:embed="rId3">
            <a:alphaModFix/>
          </a:blip>
          <a:srcRect b="0" l="0" r="0" t="0"/>
          <a:stretch/>
        </p:blipFill>
        <p:spPr>
          <a:xfrm>
            <a:off x="873630" y="1412072"/>
            <a:ext cx="2988739" cy="1666938"/>
          </a:xfrm>
          <a:prstGeom prst="rect">
            <a:avLst/>
          </a:prstGeom>
          <a:noFill/>
          <a:ln>
            <a:noFill/>
          </a:ln>
        </p:spPr>
      </p:pic>
      <p:sp>
        <p:nvSpPr>
          <p:cNvPr id="1769" name="Google Shape;1769;p101"/>
          <p:cNvSpPr txBox="1"/>
          <p:nvPr/>
        </p:nvSpPr>
        <p:spPr>
          <a:xfrm>
            <a:off x="873630" y="806742"/>
            <a:ext cx="3190800" cy="4848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0" i="1" lang="it" sz="900" u="none" cap="none" strike="noStrike">
                <a:solidFill>
                  <a:schemeClr val="dk1"/>
                </a:solidFill>
                <a:latin typeface="Calibri"/>
                <a:ea typeface="Calibri"/>
                <a:cs typeface="Calibri"/>
                <a:sym typeface="Calibri"/>
              </a:rPr>
              <a:t>G=(V,E) </a:t>
            </a:r>
            <a:br>
              <a:rPr b="0" i="1" lang="it" sz="900" u="none" cap="none" strike="noStrike">
                <a:solidFill>
                  <a:schemeClr val="dk1"/>
                </a:solidFill>
                <a:latin typeface="Calibri"/>
                <a:ea typeface="Calibri"/>
                <a:cs typeface="Calibri"/>
                <a:sym typeface="Calibri"/>
              </a:rPr>
            </a:br>
            <a:r>
              <a:rPr b="0" i="1" lang="it" sz="900" u="none" cap="none" strike="noStrike">
                <a:solidFill>
                  <a:schemeClr val="dk1"/>
                </a:solidFill>
                <a:latin typeface="Calibri"/>
                <a:ea typeface="Calibri"/>
                <a:cs typeface="Calibri"/>
                <a:sym typeface="Calibri"/>
              </a:rPr>
              <a:t>V = {Paris, Milan, Dublin, Rome}</a:t>
            </a:r>
            <a:endParaRPr sz="1100"/>
          </a:p>
          <a:p>
            <a:pPr indent="0" lvl="0" marL="0" marR="0" rtl="0" algn="l">
              <a:spcBef>
                <a:spcPts val="0"/>
              </a:spcBef>
              <a:spcAft>
                <a:spcPts val="0"/>
              </a:spcAft>
              <a:buNone/>
            </a:pPr>
            <a:r>
              <a:rPr b="0" i="1" lang="it" sz="900" u="none" cap="none" strike="noStrike">
                <a:solidFill>
                  <a:schemeClr val="dk1"/>
                </a:solidFill>
                <a:latin typeface="Calibri"/>
                <a:ea typeface="Calibri"/>
                <a:cs typeface="Calibri"/>
                <a:sym typeface="Calibri"/>
              </a:rPr>
              <a:t>E={{Paris, Milan}, {Paris, Dublin}, {Milan, Dublin}, {Milan, Rome}}</a:t>
            </a:r>
            <a:endParaRPr sz="1100"/>
          </a:p>
        </p:txBody>
      </p:sp>
      <p:graphicFrame>
        <p:nvGraphicFramePr>
          <p:cNvPr id="1770" name="Google Shape;1770;p101"/>
          <p:cNvGraphicFramePr/>
          <p:nvPr/>
        </p:nvGraphicFramePr>
        <p:xfrm>
          <a:off x="4866994" y="802279"/>
          <a:ext cx="3000000" cy="3000000"/>
        </p:xfrm>
        <a:graphic>
          <a:graphicData uri="http://schemas.openxmlformats.org/drawingml/2006/table">
            <a:tbl>
              <a:tblPr>
                <a:noFill/>
                <a:tableStyleId>{3875EED9-42AD-4CC6-B58C-3F46B163BAC0}</a:tableStyleId>
              </a:tblPr>
              <a:tblGrid>
                <a:gridCol w="2522250"/>
              </a:tblGrid>
              <a:tr h="152400">
                <a:tc>
                  <a:txBody>
                    <a:bodyPr/>
                    <a:lstStyle/>
                    <a:p>
                      <a:pPr indent="0" lvl="0" marL="0" marR="0" rtl="0" algn="l">
                        <a:spcBef>
                          <a:spcPts val="0"/>
                        </a:spcBef>
                        <a:spcAft>
                          <a:spcPts val="0"/>
                        </a:spcAft>
                        <a:buNone/>
                      </a:pPr>
                      <a:r>
                        <a:rPr lang="it" sz="1200">
                          <a:latin typeface="Courier"/>
                          <a:ea typeface="Courier"/>
                          <a:cs typeface="Courier"/>
                          <a:sym typeface="Courier"/>
                        </a:rPr>
                        <a:t>nx.to_pandas_adjacency(G)</a:t>
                      </a:r>
                      <a:endParaRPr sz="11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25400">
                      <a:solidFill>
                        <a:srgbClr val="000000"/>
                      </a:solidFill>
                      <a:prstDash val="solid"/>
                      <a:round/>
                      <a:headEnd len="sm" w="sm" type="none"/>
                      <a:tailEnd len="sm" w="sm" type="none"/>
                    </a:lnB>
                    <a:solidFill>
                      <a:srgbClr val="CCCCCC"/>
                    </a:solidFill>
                  </a:tcPr>
                </a:tc>
              </a:tr>
            </a:tbl>
          </a:graphicData>
        </a:graphic>
      </p:graphicFrame>
      <p:pic>
        <p:nvPicPr>
          <p:cNvPr descr="Immagine che contiene testo, nero&#10;&#10;Descrizione generata automaticamente" id="1771" name="Google Shape;1771;p101"/>
          <p:cNvPicPr preferRelativeResize="0"/>
          <p:nvPr/>
        </p:nvPicPr>
        <p:blipFill rotWithShape="1">
          <a:blip r:embed="rId4">
            <a:alphaModFix/>
          </a:blip>
          <a:srcRect b="0" l="0" r="0" t="0"/>
          <a:stretch/>
        </p:blipFill>
        <p:spPr>
          <a:xfrm>
            <a:off x="5239011" y="1119863"/>
            <a:ext cx="1797994" cy="1081844"/>
          </a:xfrm>
          <a:prstGeom prst="rect">
            <a:avLst/>
          </a:prstGeom>
          <a:noFill/>
          <a:ln>
            <a:noFill/>
          </a:ln>
        </p:spPr>
      </p:pic>
      <p:sp>
        <p:nvSpPr>
          <p:cNvPr id="1772" name="Google Shape;1772;p101"/>
          <p:cNvSpPr txBox="1"/>
          <p:nvPr/>
        </p:nvSpPr>
        <p:spPr>
          <a:xfrm>
            <a:off x="4532302" y="2567438"/>
            <a:ext cx="3110700" cy="7158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0" i="0" lang="it" sz="1400" u="none" cap="none" strike="noStrike">
                <a:solidFill>
                  <a:schemeClr val="dk1"/>
                </a:solidFill>
                <a:latin typeface="Calibri"/>
                <a:ea typeface="Calibri"/>
                <a:cs typeface="Calibri"/>
                <a:sym typeface="Calibri"/>
              </a:rPr>
              <a:t>Graph Order:  </a:t>
            </a:r>
            <a:r>
              <a:rPr b="0" i="0" lang="it" sz="1400" u="none" cap="none" strike="noStrike">
                <a:solidFill>
                  <a:schemeClr val="dk1"/>
                </a:solidFill>
                <a:latin typeface="Courier"/>
                <a:ea typeface="Courier"/>
                <a:cs typeface="Courier"/>
                <a:sym typeface="Courier"/>
              </a:rPr>
              <a:t>G.number_of_nodes()</a:t>
            </a:r>
            <a:endParaRPr sz="1100"/>
          </a:p>
          <a:p>
            <a:pPr indent="0" lvl="0" marL="0" marR="0" rtl="0" algn="l">
              <a:spcBef>
                <a:spcPts val="0"/>
              </a:spcBef>
              <a:spcAft>
                <a:spcPts val="0"/>
              </a:spcAft>
              <a:buNone/>
            </a:pPr>
            <a:r>
              <a:rPr lang="it" sz="1400">
                <a:solidFill>
                  <a:schemeClr val="dk1"/>
                </a:solidFill>
                <a:latin typeface="Calibri"/>
                <a:ea typeface="Calibri"/>
                <a:cs typeface="Calibri"/>
                <a:sym typeface="Calibri"/>
              </a:rPr>
              <a:t>Graph Size: </a:t>
            </a:r>
            <a:r>
              <a:rPr lang="it" sz="1400">
                <a:solidFill>
                  <a:schemeClr val="dk1"/>
                </a:solidFill>
                <a:latin typeface="Courier"/>
                <a:ea typeface="Courier"/>
                <a:cs typeface="Courier"/>
                <a:sym typeface="Courier"/>
              </a:rPr>
              <a:t>G.number_of_edges()</a:t>
            </a:r>
            <a:endParaRPr sz="1100"/>
          </a:p>
        </p:txBody>
      </p:sp>
      <p:grpSp>
        <p:nvGrpSpPr>
          <p:cNvPr id="1773" name="Google Shape;1773;p101"/>
          <p:cNvGrpSpPr/>
          <p:nvPr/>
        </p:nvGrpSpPr>
        <p:grpSpPr>
          <a:xfrm>
            <a:off x="4532371" y="3482349"/>
            <a:ext cx="669202" cy="325543"/>
            <a:chOff x="5221046" y="4535759"/>
            <a:chExt cx="892270" cy="434058"/>
          </a:xfrm>
        </p:grpSpPr>
        <p:sp>
          <p:nvSpPr>
            <p:cNvPr id="1774" name="Google Shape;1774;p101"/>
            <p:cNvSpPr/>
            <p:nvPr/>
          </p:nvSpPr>
          <p:spPr>
            <a:xfrm>
              <a:off x="5537731" y="4707317"/>
              <a:ext cx="258900" cy="262500"/>
            </a:xfrm>
            <a:prstGeom prst="ellipse">
              <a:avLst/>
            </a:prstGeom>
            <a:solidFill>
              <a:srgbClr val="2078B4"/>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775" name="Google Shape;1775;p101"/>
            <p:cNvCxnSpPr>
              <a:stCxn id="1774" idx="7"/>
            </p:cNvCxnSpPr>
            <p:nvPr/>
          </p:nvCxnSpPr>
          <p:spPr>
            <a:xfrm flipH="1" rot="10800000">
              <a:off x="5758716" y="4535759"/>
              <a:ext cx="354600" cy="210000"/>
            </a:xfrm>
            <a:prstGeom prst="straightConnector1">
              <a:avLst/>
            </a:prstGeom>
            <a:noFill/>
            <a:ln cap="flat" cmpd="sng" w="12700">
              <a:solidFill>
                <a:schemeClr val="dk1"/>
              </a:solidFill>
              <a:prstDash val="solid"/>
              <a:miter lim="800000"/>
              <a:headEnd len="sm" w="sm" type="none"/>
              <a:tailEnd len="sm" w="sm" type="none"/>
            </a:ln>
          </p:spPr>
        </p:cxnSp>
        <p:cxnSp>
          <p:nvCxnSpPr>
            <p:cNvPr id="1776" name="Google Shape;1776;p101"/>
            <p:cNvCxnSpPr>
              <a:endCxn id="1774" idx="1"/>
            </p:cNvCxnSpPr>
            <p:nvPr/>
          </p:nvCxnSpPr>
          <p:spPr>
            <a:xfrm>
              <a:off x="5221046" y="4554959"/>
              <a:ext cx="354600" cy="190800"/>
            </a:xfrm>
            <a:prstGeom prst="straightConnector1">
              <a:avLst/>
            </a:prstGeom>
            <a:noFill/>
            <a:ln cap="flat" cmpd="sng" w="12700">
              <a:solidFill>
                <a:schemeClr val="dk1"/>
              </a:solidFill>
              <a:prstDash val="solid"/>
              <a:miter lim="800000"/>
              <a:headEnd len="sm" w="sm" type="none"/>
              <a:tailEnd len="sm" w="sm" type="none"/>
            </a:ln>
          </p:spPr>
        </p:cxnSp>
      </p:grpSp>
      <p:sp>
        <p:nvSpPr>
          <p:cNvPr id="1777" name="Google Shape;1777;p101"/>
          <p:cNvSpPr/>
          <p:nvPr/>
        </p:nvSpPr>
        <p:spPr>
          <a:xfrm>
            <a:off x="5239011" y="3530868"/>
            <a:ext cx="2910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400">
                <a:solidFill>
                  <a:schemeClr val="dk1"/>
                </a:solidFill>
                <a:latin typeface="Calibri"/>
                <a:ea typeface="Calibri"/>
                <a:cs typeface="Calibri"/>
                <a:sym typeface="Calibri"/>
              </a:rPr>
              <a:t>Node Degree: </a:t>
            </a:r>
            <a:r>
              <a:rPr lang="it" sz="1400">
                <a:solidFill>
                  <a:schemeClr val="dk1"/>
                </a:solidFill>
                <a:latin typeface="Courier"/>
                <a:ea typeface="Courier"/>
                <a:cs typeface="Courier"/>
                <a:sym typeface="Courier"/>
              </a:rPr>
              <a:t>G.degree(‘Paris’)</a:t>
            </a:r>
            <a:endParaRPr sz="11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3" name="Shape 1783"/>
        <p:cNvGrpSpPr/>
        <p:nvPr/>
      </p:nvGrpSpPr>
      <p:grpSpPr>
        <a:xfrm>
          <a:off x="0" y="0"/>
          <a:ext cx="0" cy="0"/>
          <a:chOff x="0" y="0"/>
          <a:chExt cx="0" cy="0"/>
        </a:xfrm>
      </p:grpSpPr>
      <p:sp>
        <p:nvSpPr>
          <p:cNvPr id="1784" name="Google Shape;1784;p102"/>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785" name="Google Shape;1785;p102"/>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One graph, two graphs, more graphs.</a:t>
            </a:r>
            <a:endParaRPr/>
          </a:p>
        </p:txBody>
      </p:sp>
      <p:pic>
        <p:nvPicPr>
          <p:cNvPr id="1786" name="Google Shape;1786;p102"/>
          <p:cNvPicPr preferRelativeResize="0"/>
          <p:nvPr/>
        </p:nvPicPr>
        <p:blipFill rotWithShape="1">
          <a:blip r:embed="rId3">
            <a:alphaModFix/>
          </a:blip>
          <a:srcRect b="0" l="0" r="0" t="0"/>
          <a:stretch/>
        </p:blipFill>
        <p:spPr>
          <a:xfrm>
            <a:off x="805675" y="881353"/>
            <a:ext cx="1961498" cy="1312938"/>
          </a:xfrm>
          <a:prstGeom prst="rect">
            <a:avLst/>
          </a:prstGeom>
          <a:noFill/>
          <a:ln>
            <a:noFill/>
          </a:ln>
        </p:spPr>
      </p:pic>
      <p:sp>
        <p:nvSpPr>
          <p:cNvPr id="1787" name="Google Shape;1787;p102"/>
          <p:cNvSpPr txBox="1"/>
          <p:nvPr/>
        </p:nvSpPr>
        <p:spPr>
          <a:xfrm>
            <a:off x="1122204" y="648087"/>
            <a:ext cx="1358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900">
                <a:solidFill>
                  <a:schemeClr val="dk1"/>
                </a:solidFill>
                <a:latin typeface="Calibri"/>
                <a:ea typeface="Calibri"/>
                <a:cs typeface="Calibri"/>
                <a:sym typeface="Calibri"/>
              </a:rPr>
              <a:t>Directed Graph (DiGraph)</a:t>
            </a:r>
            <a:endParaRPr sz="1100"/>
          </a:p>
        </p:txBody>
      </p:sp>
      <p:graphicFrame>
        <p:nvGraphicFramePr>
          <p:cNvPr id="1788" name="Google Shape;1788;p102"/>
          <p:cNvGraphicFramePr/>
          <p:nvPr/>
        </p:nvGraphicFramePr>
        <p:xfrm>
          <a:off x="206619" y="2259538"/>
          <a:ext cx="3000000" cy="3000000"/>
        </p:xfrm>
        <a:graphic>
          <a:graphicData uri="http://schemas.openxmlformats.org/drawingml/2006/table">
            <a:tbl>
              <a:tblPr>
                <a:noFill/>
                <a:tableStyleId>{3875EED9-42AD-4CC6-B58C-3F46B163BAC0}</a:tableStyleId>
              </a:tblPr>
              <a:tblGrid>
                <a:gridCol w="2988725"/>
              </a:tblGrid>
              <a:tr h="95250">
                <a:tc>
                  <a:txBody>
                    <a:bodyPr/>
                    <a:lstStyle/>
                    <a:p>
                      <a:pPr indent="0" lvl="0" marL="0" marR="0" rtl="0" algn="l">
                        <a:spcBef>
                          <a:spcPts val="0"/>
                        </a:spcBef>
                        <a:spcAft>
                          <a:spcPts val="0"/>
                        </a:spcAft>
                        <a:buNone/>
                      </a:pPr>
                      <a:r>
                        <a:rPr lang="it" sz="800">
                          <a:latin typeface="Courier"/>
                          <a:ea typeface="Courier"/>
                          <a:cs typeface="Courier"/>
                          <a:sym typeface="Courier"/>
                        </a:rPr>
                        <a:t>import networkx as nx </a:t>
                      </a:r>
                      <a:endParaRPr sz="1100"/>
                    </a:p>
                    <a:p>
                      <a:pPr indent="0" lvl="0" marL="0" marR="0" rtl="0" algn="l">
                        <a:spcBef>
                          <a:spcPts val="0"/>
                        </a:spcBef>
                        <a:spcAft>
                          <a:spcPts val="0"/>
                        </a:spcAft>
                        <a:buNone/>
                      </a:pPr>
                      <a:r>
                        <a:rPr lang="it" sz="800">
                          <a:latin typeface="Courier"/>
                          <a:ea typeface="Courier"/>
                          <a:cs typeface="Courier"/>
                          <a:sym typeface="Courier"/>
                        </a:rPr>
                        <a:t>G = nx.DiGraph() </a:t>
                      </a:r>
                      <a:endParaRPr sz="1100"/>
                    </a:p>
                    <a:p>
                      <a:pPr indent="0" lvl="0" marL="0" marR="0" rtl="0" algn="l">
                        <a:spcBef>
                          <a:spcPts val="0"/>
                        </a:spcBef>
                        <a:spcAft>
                          <a:spcPts val="0"/>
                        </a:spcAft>
                        <a:buNone/>
                      </a:pPr>
                      <a:r>
                        <a:rPr lang="it" sz="800">
                          <a:latin typeface="Courier"/>
                          <a:ea typeface="Courier"/>
                          <a:cs typeface="Courier"/>
                          <a:sym typeface="Courier"/>
                        </a:rPr>
                        <a:t>V = {'Dublin', 'Paris', 'Milan', 'Rome'} </a:t>
                      </a:r>
                      <a:endParaRPr sz="1100"/>
                    </a:p>
                    <a:p>
                      <a:pPr indent="0" lvl="0" marL="0" marR="0" rtl="0" algn="l">
                        <a:spcBef>
                          <a:spcPts val="0"/>
                        </a:spcBef>
                        <a:spcAft>
                          <a:spcPts val="0"/>
                        </a:spcAft>
                        <a:buNone/>
                      </a:pPr>
                      <a:r>
                        <a:rPr lang="it" sz="800">
                          <a:latin typeface="Courier"/>
                          <a:ea typeface="Courier"/>
                          <a:cs typeface="Courier"/>
                          <a:sym typeface="Courier"/>
                        </a:rPr>
                        <a:t>E = [('Milan','Dublin'), ('Milan','Paris'), ('Paris','Dublin'), ('Milan','Rome')] </a:t>
                      </a:r>
                      <a:endParaRPr sz="1100"/>
                    </a:p>
                    <a:p>
                      <a:pPr indent="0" lvl="0" marL="0" marR="0" rtl="0" algn="l">
                        <a:spcBef>
                          <a:spcPts val="0"/>
                        </a:spcBef>
                        <a:spcAft>
                          <a:spcPts val="0"/>
                        </a:spcAft>
                        <a:buNone/>
                      </a:pPr>
                      <a:r>
                        <a:rPr lang="it" sz="800">
                          <a:latin typeface="Courier"/>
                          <a:ea typeface="Courier"/>
                          <a:cs typeface="Courier"/>
                          <a:sym typeface="Courier"/>
                        </a:rPr>
                        <a:t>G.add_nodes_from(V) </a:t>
                      </a:r>
                      <a:endParaRPr sz="1100"/>
                    </a:p>
                    <a:p>
                      <a:pPr indent="0" lvl="0" marL="0" marR="0" rtl="0" algn="l">
                        <a:spcBef>
                          <a:spcPts val="0"/>
                        </a:spcBef>
                        <a:spcAft>
                          <a:spcPts val="0"/>
                        </a:spcAft>
                        <a:buNone/>
                      </a:pPr>
                      <a:r>
                        <a:rPr lang="it" sz="800">
                          <a:latin typeface="Courier"/>
                          <a:ea typeface="Courier"/>
                          <a:cs typeface="Courier"/>
                          <a:sym typeface="Courier"/>
                        </a:rPr>
                        <a:t>G.add_edges_from(E) </a:t>
                      </a:r>
                      <a:endParaRPr sz="14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grpSp>
        <p:nvGrpSpPr>
          <p:cNvPr id="1789" name="Google Shape;1789;p102"/>
          <p:cNvGrpSpPr/>
          <p:nvPr/>
        </p:nvGrpSpPr>
        <p:grpSpPr>
          <a:xfrm>
            <a:off x="206688" y="3413456"/>
            <a:ext cx="669202" cy="325543"/>
            <a:chOff x="5221046" y="4535759"/>
            <a:chExt cx="892270" cy="434058"/>
          </a:xfrm>
        </p:grpSpPr>
        <p:sp>
          <p:nvSpPr>
            <p:cNvPr id="1790" name="Google Shape;1790;p102"/>
            <p:cNvSpPr/>
            <p:nvPr/>
          </p:nvSpPr>
          <p:spPr>
            <a:xfrm>
              <a:off x="5537731" y="4707317"/>
              <a:ext cx="258900" cy="262500"/>
            </a:xfrm>
            <a:prstGeom prst="ellipse">
              <a:avLst/>
            </a:prstGeom>
            <a:solidFill>
              <a:srgbClr val="2078B4"/>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791" name="Google Shape;1791;p102"/>
            <p:cNvCxnSpPr>
              <a:stCxn id="1790" idx="7"/>
            </p:cNvCxnSpPr>
            <p:nvPr/>
          </p:nvCxnSpPr>
          <p:spPr>
            <a:xfrm flipH="1" rot="10800000">
              <a:off x="5758716" y="4535759"/>
              <a:ext cx="354600" cy="210000"/>
            </a:xfrm>
            <a:prstGeom prst="straightConnector1">
              <a:avLst/>
            </a:prstGeom>
            <a:noFill/>
            <a:ln cap="flat" cmpd="sng" w="12700">
              <a:solidFill>
                <a:schemeClr val="dk1"/>
              </a:solidFill>
              <a:prstDash val="solid"/>
              <a:miter lim="800000"/>
              <a:headEnd len="med" w="med" type="triangle"/>
              <a:tailEnd len="sm" w="sm" type="none"/>
            </a:ln>
          </p:spPr>
        </p:cxnSp>
        <p:cxnSp>
          <p:nvCxnSpPr>
            <p:cNvPr id="1792" name="Google Shape;1792;p102"/>
            <p:cNvCxnSpPr>
              <a:endCxn id="1790" idx="1"/>
            </p:cNvCxnSpPr>
            <p:nvPr/>
          </p:nvCxnSpPr>
          <p:spPr>
            <a:xfrm>
              <a:off x="5221046" y="4554959"/>
              <a:ext cx="354600" cy="190800"/>
            </a:xfrm>
            <a:prstGeom prst="straightConnector1">
              <a:avLst/>
            </a:prstGeom>
            <a:noFill/>
            <a:ln cap="flat" cmpd="sng" w="12700">
              <a:solidFill>
                <a:schemeClr val="dk1"/>
              </a:solidFill>
              <a:prstDash val="solid"/>
              <a:miter lim="800000"/>
              <a:headEnd len="sm" w="sm" type="none"/>
              <a:tailEnd len="med" w="med" type="triangle"/>
            </a:ln>
          </p:spPr>
        </p:cxnSp>
      </p:grpSp>
      <p:sp>
        <p:nvSpPr>
          <p:cNvPr id="1793" name="Google Shape;1793;p102"/>
          <p:cNvSpPr/>
          <p:nvPr/>
        </p:nvSpPr>
        <p:spPr>
          <a:xfrm>
            <a:off x="913328" y="3461975"/>
            <a:ext cx="23925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900">
                <a:solidFill>
                  <a:schemeClr val="dk1"/>
                </a:solidFill>
                <a:latin typeface="Calibri"/>
                <a:ea typeface="Calibri"/>
                <a:cs typeface="Calibri"/>
                <a:sym typeface="Calibri"/>
              </a:rPr>
              <a:t>In Node Degree: </a:t>
            </a:r>
            <a:r>
              <a:rPr lang="it" sz="900">
                <a:solidFill>
                  <a:schemeClr val="dk1"/>
                </a:solidFill>
                <a:latin typeface="Courier"/>
                <a:ea typeface="Courier"/>
                <a:cs typeface="Courier"/>
                <a:sym typeface="Courier"/>
              </a:rPr>
              <a:t>G.in_degree(‘Dublin’)</a:t>
            </a:r>
            <a:endParaRPr sz="1100"/>
          </a:p>
        </p:txBody>
      </p:sp>
      <p:grpSp>
        <p:nvGrpSpPr>
          <p:cNvPr id="1794" name="Google Shape;1794;p102"/>
          <p:cNvGrpSpPr/>
          <p:nvPr/>
        </p:nvGrpSpPr>
        <p:grpSpPr>
          <a:xfrm>
            <a:off x="206688" y="3891748"/>
            <a:ext cx="669202" cy="325543"/>
            <a:chOff x="5221046" y="4535759"/>
            <a:chExt cx="892270" cy="434058"/>
          </a:xfrm>
        </p:grpSpPr>
        <p:sp>
          <p:nvSpPr>
            <p:cNvPr id="1795" name="Google Shape;1795;p102"/>
            <p:cNvSpPr/>
            <p:nvPr/>
          </p:nvSpPr>
          <p:spPr>
            <a:xfrm>
              <a:off x="5537731" y="4707317"/>
              <a:ext cx="258900" cy="262500"/>
            </a:xfrm>
            <a:prstGeom prst="ellipse">
              <a:avLst/>
            </a:prstGeom>
            <a:solidFill>
              <a:srgbClr val="2078B4"/>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796" name="Google Shape;1796;p102"/>
            <p:cNvCxnSpPr>
              <a:stCxn id="1795" idx="7"/>
            </p:cNvCxnSpPr>
            <p:nvPr/>
          </p:nvCxnSpPr>
          <p:spPr>
            <a:xfrm flipH="1" rot="10800000">
              <a:off x="5758716" y="4535759"/>
              <a:ext cx="354600" cy="210000"/>
            </a:xfrm>
            <a:prstGeom prst="straightConnector1">
              <a:avLst/>
            </a:prstGeom>
            <a:noFill/>
            <a:ln cap="flat" cmpd="sng" w="12700">
              <a:solidFill>
                <a:schemeClr val="dk1"/>
              </a:solidFill>
              <a:prstDash val="solid"/>
              <a:miter lim="800000"/>
              <a:headEnd len="sm" w="sm" type="none"/>
              <a:tailEnd len="med" w="med" type="triangle"/>
            </a:ln>
          </p:spPr>
        </p:cxnSp>
        <p:cxnSp>
          <p:nvCxnSpPr>
            <p:cNvPr id="1797" name="Google Shape;1797;p102"/>
            <p:cNvCxnSpPr>
              <a:endCxn id="1795" idx="1"/>
            </p:cNvCxnSpPr>
            <p:nvPr/>
          </p:nvCxnSpPr>
          <p:spPr>
            <a:xfrm>
              <a:off x="5221046" y="4554959"/>
              <a:ext cx="354600" cy="190800"/>
            </a:xfrm>
            <a:prstGeom prst="straightConnector1">
              <a:avLst/>
            </a:prstGeom>
            <a:noFill/>
            <a:ln cap="flat" cmpd="sng" w="12700">
              <a:solidFill>
                <a:schemeClr val="dk1"/>
              </a:solidFill>
              <a:prstDash val="solid"/>
              <a:miter lim="800000"/>
              <a:headEnd len="med" w="med" type="triangle"/>
              <a:tailEnd len="sm" w="sm" type="none"/>
            </a:ln>
          </p:spPr>
        </p:cxnSp>
      </p:grpSp>
      <p:sp>
        <p:nvSpPr>
          <p:cNvPr id="1798" name="Google Shape;1798;p102"/>
          <p:cNvSpPr/>
          <p:nvPr/>
        </p:nvSpPr>
        <p:spPr>
          <a:xfrm>
            <a:off x="913328" y="3945369"/>
            <a:ext cx="24792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900">
                <a:solidFill>
                  <a:schemeClr val="dk1"/>
                </a:solidFill>
                <a:latin typeface="Calibri"/>
                <a:ea typeface="Calibri"/>
                <a:cs typeface="Calibri"/>
                <a:sym typeface="Calibri"/>
              </a:rPr>
              <a:t>Out Node Degree: </a:t>
            </a:r>
            <a:r>
              <a:rPr lang="it" sz="900">
                <a:solidFill>
                  <a:schemeClr val="dk1"/>
                </a:solidFill>
                <a:latin typeface="Courier"/>
                <a:ea typeface="Courier"/>
                <a:cs typeface="Courier"/>
                <a:sym typeface="Courier"/>
              </a:rPr>
              <a:t>G.out_degree(‘Paris’)</a:t>
            </a:r>
            <a:endParaRPr sz="1100"/>
          </a:p>
        </p:txBody>
      </p:sp>
      <p:sp>
        <p:nvSpPr>
          <p:cNvPr id="1799" name="Google Shape;1799;p102"/>
          <p:cNvSpPr txBox="1"/>
          <p:nvPr/>
        </p:nvSpPr>
        <p:spPr>
          <a:xfrm>
            <a:off x="4325486" y="648087"/>
            <a:ext cx="71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900">
                <a:solidFill>
                  <a:schemeClr val="dk1"/>
                </a:solidFill>
                <a:latin typeface="Calibri"/>
                <a:ea typeface="Calibri"/>
                <a:cs typeface="Calibri"/>
                <a:sym typeface="Calibri"/>
              </a:rPr>
              <a:t>Multi Graph</a:t>
            </a:r>
            <a:endParaRPr b="1" sz="900">
              <a:solidFill>
                <a:schemeClr val="dk1"/>
              </a:solidFill>
              <a:latin typeface="Calibri"/>
              <a:ea typeface="Calibri"/>
              <a:cs typeface="Calibri"/>
              <a:sym typeface="Calibri"/>
            </a:endParaRPr>
          </a:p>
        </p:txBody>
      </p:sp>
      <p:pic>
        <p:nvPicPr>
          <p:cNvPr id="1800" name="Google Shape;1800;p102"/>
          <p:cNvPicPr preferRelativeResize="0"/>
          <p:nvPr/>
        </p:nvPicPr>
        <p:blipFill rotWithShape="1">
          <a:blip r:embed="rId4">
            <a:alphaModFix/>
          </a:blip>
          <a:srcRect b="0" l="0" r="0" t="0"/>
          <a:stretch/>
        </p:blipFill>
        <p:spPr>
          <a:xfrm>
            <a:off x="3722937" y="884984"/>
            <a:ext cx="1924140" cy="1312200"/>
          </a:xfrm>
          <a:prstGeom prst="rect">
            <a:avLst/>
          </a:prstGeom>
          <a:noFill/>
          <a:ln>
            <a:noFill/>
          </a:ln>
        </p:spPr>
      </p:pic>
      <p:graphicFrame>
        <p:nvGraphicFramePr>
          <p:cNvPr id="1801" name="Google Shape;1801;p102"/>
          <p:cNvGraphicFramePr/>
          <p:nvPr/>
        </p:nvGraphicFramePr>
        <p:xfrm>
          <a:off x="3478323" y="2259538"/>
          <a:ext cx="3000000" cy="3000000"/>
        </p:xfrm>
        <a:graphic>
          <a:graphicData uri="http://schemas.openxmlformats.org/drawingml/2006/table">
            <a:tbl>
              <a:tblPr>
                <a:noFill/>
                <a:tableStyleId>{3875EED9-42AD-4CC6-B58C-3F46B163BAC0}</a:tableStyleId>
              </a:tblPr>
              <a:tblGrid>
                <a:gridCol w="2316975"/>
              </a:tblGrid>
              <a:tr h="868700">
                <a:tc>
                  <a:txBody>
                    <a:bodyPr/>
                    <a:lstStyle/>
                    <a:p>
                      <a:pPr indent="0" lvl="0" marL="0" marR="0" rtl="0" algn="l">
                        <a:spcBef>
                          <a:spcPts val="0"/>
                        </a:spcBef>
                        <a:spcAft>
                          <a:spcPts val="0"/>
                        </a:spcAft>
                        <a:buNone/>
                      </a:pPr>
                      <a:r>
                        <a:rPr lang="it" sz="800">
                          <a:latin typeface="Courier"/>
                          <a:ea typeface="Courier"/>
                          <a:cs typeface="Courier"/>
                          <a:sym typeface="Courier"/>
                        </a:rPr>
                        <a:t>dmg = nx.MultiDiGraph() </a:t>
                      </a:r>
                      <a:endParaRPr sz="1100"/>
                    </a:p>
                    <a:p>
                      <a:pPr indent="0" lvl="0" marL="0" marR="0" rtl="0" algn="l">
                        <a:spcBef>
                          <a:spcPts val="0"/>
                        </a:spcBef>
                        <a:spcAft>
                          <a:spcPts val="0"/>
                        </a:spcAft>
                        <a:buNone/>
                      </a:pPr>
                      <a:r>
                        <a:rPr lang="it" sz="800">
                          <a:latin typeface="Courier"/>
                          <a:ea typeface="Courier"/>
                          <a:cs typeface="Courier"/>
                          <a:sym typeface="Courier"/>
                        </a:rPr>
                        <a:t>umg = nx.MultiGraph() </a:t>
                      </a:r>
                      <a:endParaRPr sz="1100"/>
                    </a:p>
                    <a:p>
                      <a:pPr indent="0" lvl="0" marL="0" marR="0" rtl="0" algn="l">
                        <a:spcBef>
                          <a:spcPts val="0"/>
                        </a:spcBef>
                        <a:spcAft>
                          <a:spcPts val="0"/>
                        </a:spcAft>
                        <a:buNone/>
                      </a:pPr>
                      <a:r>
                        <a:rPr lang="it" sz="800">
                          <a:latin typeface="Courier"/>
                          <a:ea typeface="Courier"/>
                          <a:cs typeface="Courier"/>
                          <a:sym typeface="Courier"/>
                        </a:rPr>
                        <a:t>V = {'Dublin', 'Paris', 'Milan', 'Rome'} </a:t>
                      </a:r>
                      <a:endParaRPr sz="1100"/>
                    </a:p>
                    <a:p>
                      <a:pPr indent="0" lvl="0" marL="0" marR="0" rtl="0" algn="l">
                        <a:spcBef>
                          <a:spcPts val="0"/>
                        </a:spcBef>
                        <a:spcAft>
                          <a:spcPts val="0"/>
                        </a:spcAft>
                        <a:buNone/>
                      </a:pPr>
                      <a:r>
                        <a:rPr lang="it" sz="800">
                          <a:latin typeface="Courier"/>
                          <a:ea typeface="Courier"/>
                          <a:cs typeface="Courier"/>
                          <a:sym typeface="Courier"/>
                        </a:rPr>
                        <a:t>E = [('Milan','Dublin'), ('Milan','Dublin'), ('Paris','Milan'), ('Paris','Dublin'), ('Milan','Rome'), ('Milan','Rome')] </a:t>
                      </a:r>
                      <a:endParaRPr sz="1100"/>
                    </a:p>
                    <a:p>
                      <a:pPr indent="0" lvl="0" marL="0" marR="0" rtl="0" algn="l">
                        <a:spcBef>
                          <a:spcPts val="0"/>
                        </a:spcBef>
                        <a:spcAft>
                          <a:spcPts val="0"/>
                        </a:spcAft>
                        <a:buNone/>
                      </a:pPr>
                      <a:r>
                        <a:rPr lang="it" sz="800">
                          <a:latin typeface="Courier"/>
                          <a:ea typeface="Courier"/>
                          <a:cs typeface="Courier"/>
                          <a:sym typeface="Courier"/>
                        </a:rPr>
                        <a:t>dmg.add_nodes_from(V) </a:t>
                      </a:r>
                      <a:endParaRPr sz="1100"/>
                    </a:p>
                    <a:p>
                      <a:pPr indent="0" lvl="0" marL="0" marR="0" rtl="0" algn="l">
                        <a:spcBef>
                          <a:spcPts val="0"/>
                        </a:spcBef>
                        <a:spcAft>
                          <a:spcPts val="0"/>
                        </a:spcAft>
                        <a:buNone/>
                      </a:pPr>
                      <a:r>
                        <a:rPr lang="it" sz="800">
                          <a:latin typeface="Courier"/>
                          <a:ea typeface="Courier"/>
                          <a:cs typeface="Courier"/>
                          <a:sym typeface="Courier"/>
                        </a:rPr>
                        <a:t>umg.add_nodes_from(V) </a:t>
                      </a:r>
                      <a:endParaRPr sz="1100"/>
                    </a:p>
                    <a:p>
                      <a:pPr indent="0" lvl="0" marL="0" marR="0" rtl="0" algn="l">
                        <a:spcBef>
                          <a:spcPts val="0"/>
                        </a:spcBef>
                        <a:spcAft>
                          <a:spcPts val="0"/>
                        </a:spcAft>
                        <a:buNone/>
                      </a:pPr>
                      <a:r>
                        <a:rPr lang="it" sz="800">
                          <a:latin typeface="Courier"/>
                          <a:ea typeface="Courier"/>
                          <a:cs typeface="Courier"/>
                          <a:sym typeface="Courier"/>
                        </a:rPr>
                        <a:t>dmg.add_edges_from(E) </a:t>
                      </a:r>
                      <a:endParaRPr sz="1100"/>
                    </a:p>
                    <a:p>
                      <a:pPr indent="0" lvl="0" marL="0" marR="0" rtl="0" algn="l">
                        <a:spcBef>
                          <a:spcPts val="0"/>
                        </a:spcBef>
                        <a:spcAft>
                          <a:spcPts val="0"/>
                        </a:spcAft>
                        <a:buNone/>
                      </a:pPr>
                      <a:r>
                        <a:rPr lang="it" sz="800">
                          <a:latin typeface="Courier"/>
                          <a:ea typeface="Courier"/>
                          <a:cs typeface="Courier"/>
                          <a:sym typeface="Courier"/>
                        </a:rPr>
                        <a:t>umg.add_edges_from(E) </a:t>
                      </a:r>
                      <a:endParaRPr sz="14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graphicFrame>
        <p:nvGraphicFramePr>
          <p:cNvPr id="1802" name="Google Shape;1802;p102"/>
          <p:cNvGraphicFramePr/>
          <p:nvPr/>
        </p:nvGraphicFramePr>
        <p:xfrm>
          <a:off x="6078258" y="2259538"/>
          <a:ext cx="3000000" cy="3000000"/>
        </p:xfrm>
        <a:graphic>
          <a:graphicData uri="http://schemas.openxmlformats.org/drawingml/2006/table">
            <a:tbl>
              <a:tblPr>
                <a:noFill/>
                <a:tableStyleId>{3875EED9-42AD-4CC6-B58C-3F46B163BAC0}</a:tableStyleId>
              </a:tblPr>
              <a:tblGrid>
                <a:gridCol w="2988725"/>
              </a:tblGrid>
              <a:tr h="95250">
                <a:tc>
                  <a:txBody>
                    <a:bodyPr/>
                    <a:lstStyle/>
                    <a:p>
                      <a:pPr indent="0" lvl="0" marL="0" marR="0" rtl="0" algn="l">
                        <a:spcBef>
                          <a:spcPts val="0"/>
                        </a:spcBef>
                        <a:spcAft>
                          <a:spcPts val="0"/>
                        </a:spcAft>
                        <a:buNone/>
                      </a:pPr>
                      <a:r>
                        <a:rPr lang="it" sz="800">
                          <a:latin typeface="Courier"/>
                          <a:ea typeface="Courier"/>
                          <a:cs typeface="Courier"/>
                          <a:sym typeface="Courier"/>
                        </a:rPr>
                        <a:t>G = nx.DiGraph() </a:t>
                      </a:r>
                      <a:endParaRPr sz="1100"/>
                    </a:p>
                    <a:p>
                      <a:pPr indent="0" lvl="0" marL="0" marR="0" rtl="0" algn="l">
                        <a:spcBef>
                          <a:spcPts val="0"/>
                        </a:spcBef>
                        <a:spcAft>
                          <a:spcPts val="0"/>
                        </a:spcAft>
                        <a:buNone/>
                      </a:pPr>
                      <a:r>
                        <a:rPr lang="it" sz="800">
                          <a:latin typeface="Courier"/>
                          <a:ea typeface="Courier"/>
                          <a:cs typeface="Courier"/>
                          <a:sym typeface="Courier"/>
                        </a:rPr>
                        <a:t>V = {'Dublin', 'Paris', 'Milan', 'Rome'} </a:t>
                      </a:r>
                      <a:endParaRPr sz="1100"/>
                    </a:p>
                    <a:p>
                      <a:pPr indent="0" lvl="0" marL="0" marR="0" rtl="0" algn="l">
                        <a:spcBef>
                          <a:spcPts val="0"/>
                        </a:spcBef>
                        <a:spcAft>
                          <a:spcPts val="0"/>
                        </a:spcAft>
                        <a:buNone/>
                      </a:pPr>
                      <a:r>
                        <a:rPr lang="it" sz="800">
                          <a:latin typeface="Courier"/>
                          <a:ea typeface="Courier"/>
                          <a:cs typeface="Courier"/>
                          <a:sym typeface="Courier"/>
                        </a:rPr>
                        <a:t>E = [('Milan','Dublin', 19), ('Paris','Milan', 8), ('Paris','Dublin', 11), ('Milan','Rome', 5)] </a:t>
                      </a:r>
                      <a:endParaRPr sz="1100"/>
                    </a:p>
                    <a:p>
                      <a:pPr indent="0" lvl="0" marL="0" marR="0" rtl="0" algn="l">
                        <a:spcBef>
                          <a:spcPts val="0"/>
                        </a:spcBef>
                        <a:spcAft>
                          <a:spcPts val="0"/>
                        </a:spcAft>
                        <a:buNone/>
                      </a:pPr>
                      <a:r>
                        <a:rPr lang="it" sz="800">
                          <a:latin typeface="Courier"/>
                          <a:ea typeface="Courier"/>
                          <a:cs typeface="Courier"/>
                          <a:sym typeface="Courier"/>
                        </a:rPr>
                        <a:t>G.add_nodes_from(V) </a:t>
                      </a:r>
                      <a:endParaRPr sz="1100"/>
                    </a:p>
                    <a:p>
                      <a:pPr indent="0" lvl="0" marL="0" marR="0" rtl="0" algn="l">
                        <a:spcBef>
                          <a:spcPts val="0"/>
                        </a:spcBef>
                        <a:spcAft>
                          <a:spcPts val="0"/>
                        </a:spcAft>
                        <a:buNone/>
                      </a:pPr>
                      <a:r>
                        <a:rPr lang="it" sz="800">
                          <a:latin typeface="Courier"/>
                          <a:ea typeface="Courier"/>
                          <a:cs typeface="Courier"/>
                          <a:sym typeface="Courier"/>
                        </a:rPr>
                        <a:t>G.add_weighted_edges_from(E) </a:t>
                      </a:r>
                      <a:endParaRPr sz="14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sp>
        <p:nvSpPr>
          <p:cNvPr id="1803" name="Google Shape;1803;p102"/>
          <p:cNvSpPr txBox="1"/>
          <p:nvPr/>
        </p:nvSpPr>
        <p:spPr>
          <a:xfrm>
            <a:off x="7117822" y="669937"/>
            <a:ext cx="920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900">
                <a:solidFill>
                  <a:schemeClr val="dk1"/>
                </a:solidFill>
                <a:latin typeface="Calibri"/>
                <a:ea typeface="Calibri"/>
                <a:cs typeface="Calibri"/>
                <a:sym typeface="Calibri"/>
              </a:rPr>
              <a:t>Weidgted Graph</a:t>
            </a:r>
            <a:endParaRPr b="1" sz="900">
              <a:solidFill>
                <a:schemeClr val="dk1"/>
              </a:solidFill>
              <a:latin typeface="Calibri"/>
              <a:ea typeface="Calibri"/>
              <a:cs typeface="Calibri"/>
              <a:sym typeface="Calibri"/>
            </a:endParaRPr>
          </a:p>
        </p:txBody>
      </p:sp>
      <p:pic>
        <p:nvPicPr>
          <p:cNvPr id="1804" name="Google Shape;1804;p102"/>
          <p:cNvPicPr preferRelativeResize="0"/>
          <p:nvPr/>
        </p:nvPicPr>
        <p:blipFill rotWithShape="1">
          <a:blip r:embed="rId5">
            <a:alphaModFix/>
          </a:blip>
          <a:srcRect b="0" l="0" r="0" t="0"/>
          <a:stretch/>
        </p:blipFill>
        <p:spPr>
          <a:xfrm>
            <a:off x="6688832" y="884984"/>
            <a:ext cx="2049935" cy="131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33" name="Google Shape;133;p22"/>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A Straightforward Approach to apply Machine Learning on Graph</a:t>
            </a:r>
            <a:endParaRPr/>
          </a:p>
        </p:txBody>
      </p:sp>
      <p:sp>
        <p:nvSpPr>
          <p:cNvPr id="134" name="Google Shape;134;p22"/>
          <p:cNvSpPr/>
          <p:nvPr/>
        </p:nvSpPr>
        <p:spPr>
          <a:xfrm>
            <a:off x="198200" y="830447"/>
            <a:ext cx="8747700" cy="9003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1200"/>
              </a:spcAft>
              <a:buNone/>
            </a:pPr>
            <a:r>
              <a:rPr lang="it">
                <a:solidFill>
                  <a:schemeClr val="lt2"/>
                </a:solidFill>
                <a:latin typeface="Roboto"/>
                <a:ea typeface="Roboto"/>
                <a:cs typeface="Roboto"/>
                <a:sym typeface="Roboto"/>
              </a:rPr>
              <a:t>In «classical» machine learning applications, a common way to process the input data is to build</a:t>
            </a:r>
            <a:r>
              <a:rPr b="1" lang="it">
                <a:solidFill>
                  <a:schemeClr val="lt2"/>
                </a:solidFill>
                <a:latin typeface="Roboto"/>
                <a:ea typeface="Roboto"/>
                <a:cs typeface="Roboto"/>
                <a:sym typeface="Roboto"/>
              </a:rPr>
              <a:t> </a:t>
            </a:r>
            <a:r>
              <a:rPr lang="it">
                <a:solidFill>
                  <a:schemeClr val="lt2"/>
                </a:solidFill>
                <a:latin typeface="Roboto"/>
                <a:ea typeface="Roboto"/>
                <a:cs typeface="Roboto"/>
                <a:sym typeface="Roboto"/>
              </a:rPr>
              <a:t>a set of features. For a </a:t>
            </a:r>
            <a:r>
              <a:rPr b="1" lang="it">
                <a:solidFill>
                  <a:schemeClr val="lt2"/>
                </a:solidFill>
                <a:latin typeface="Roboto"/>
                <a:ea typeface="Roboto"/>
                <a:cs typeface="Roboto"/>
                <a:sym typeface="Roboto"/>
              </a:rPr>
              <a:t>node classification </a:t>
            </a:r>
            <a:r>
              <a:rPr lang="it">
                <a:solidFill>
                  <a:schemeClr val="lt2"/>
                </a:solidFill>
                <a:latin typeface="Roboto"/>
                <a:ea typeface="Roboto"/>
                <a:cs typeface="Roboto"/>
                <a:sym typeface="Roboto"/>
              </a:rPr>
              <a:t>task, we compute a set of metrics or known features to generate the feature vector</a:t>
            </a:r>
            <a:endParaRPr>
              <a:solidFill>
                <a:schemeClr val="lt2"/>
              </a:solidFill>
              <a:latin typeface="Roboto"/>
              <a:ea typeface="Roboto"/>
              <a:cs typeface="Roboto"/>
              <a:sym typeface="Roboto"/>
            </a:endParaRPr>
          </a:p>
        </p:txBody>
      </p:sp>
      <p:graphicFrame>
        <p:nvGraphicFramePr>
          <p:cNvPr id="135" name="Google Shape;135;p22"/>
          <p:cNvGraphicFramePr/>
          <p:nvPr/>
        </p:nvGraphicFramePr>
        <p:xfrm>
          <a:off x="4279940" y="2061592"/>
          <a:ext cx="3000000" cy="3000000"/>
        </p:xfrm>
        <a:graphic>
          <a:graphicData uri="http://schemas.openxmlformats.org/drawingml/2006/table">
            <a:tbl>
              <a:tblPr bandRow="1" firstRow="1">
                <a:noFill/>
                <a:tableStyleId>{CCA9C837-134C-40CB-B79B-C183612E7265}</a:tableStyleId>
              </a:tblPr>
              <a:tblGrid>
                <a:gridCol w="1090725"/>
                <a:gridCol w="1090725"/>
                <a:gridCol w="1563975"/>
                <a:gridCol w="617500"/>
              </a:tblGrid>
              <a:tr h="278150">
                <a:tc>
                  <a:txBody>
                    <a:bodyPr/>
                    <a:lstStyle/>
                    <a:p>
                      <a:pPr indent="0" lvl="0" marL="0" marR="0" rtl="0" algn="l">
                        <a:spcBef>
                          <a:spcPts val="0"/>
                        </a:spcBef>
                        <a:spcAft>
                          <a:spcPts val="0"/>
                        </a:spcAft>
                        <a:buNone/>
                      </a:pPr>
                      <a:r>
                        <a:rPr lang="it" sz="1400"/>
                        <a:t>NodeId</a:t>
                      </a:r>
                      <a:endParaRPr sz="1400"/>
                    </a:p>
                  </a:txBody>
                  <a:tcPr marT="34300" marB="34300" marR="68600" marL="68600"/>
                </a:tc>
                <a:tc>
                  <a:txBody>
                    <a:bodyPr/>
                    <a:lstStyle/>
                    <a:p>
                      <a:pPr indent="0" lvl="0" marL="0" marR="0" rtl="0" algn="l">
                        <a:spcBef>
                          <a:spcPts val="0"/>
                        </a:spcBef>
                        <a:spcAft>
                          <a:spcPts val="0"/>
                        </a:spcAft>
                        <a:buNone/>
                      </a:pPr>
                      <a:r>
                        <a:rPr lang="it" sz="1400"/>
                        <a:t>Node Degree</a:t>
                      </a:r>
                      <a:endParaRPr sz="1400"/>
                    </a:p>
                  </a:txBody>
                  <a:tcPr marT="34300" marB="34300" marR="68600" marL="68600"/>
                </a:tc>
                <a:tc>
                  <a:txBody>
                    <a:bodyPr/>
                    <a:lstStyle/>
                    <a:p>
                      <a:pPr indent="0" lvl="0" marL="0" marR="0" rtl="0" algn="l">
                        <a:lnSpc>
                          <a:spcPct val="100000"/>
                        </a:lnSpc>
                        <a:spcBef>
                          <a:spcPts val="0"/>
                        </a:spcBef>
                        <a:spcAft>
                          <a:spcPts val="0"/>
                        </a:spcAft>
                        <a:buClr>
                          <a:schemeClr val="dk1"/>
                        </a:buClr>
                        <a:buSzPts val="1400"/>
                        <a:buFont typeface="Calibri"/>
                        <a:buNone/>
                      </a:pPr>
                      <a:r>
                        <a:rPr lang="it" sz="1400"/>
                        <a:t>…</a:t>
                      </a:r>
                      <a:endParaRPr sz="1100"/>
                    </a:p>
                  </a:txBody>
                  <a:tcPr marT="34300" marB="34300" marR="68600" marL="68600"/>
                </a:tc>
                <a:tc>
                  <a:txBody>
                    <a:bodyPr/>
                    <a:lstStyle/>
                    <a:p>
                      <a:pPr indent="0" lvl="0" marL="0" marR="0" rtl="0" algn="l">
                        <a:spcBef>
                          <a:spcPts val="0"/>
                        </a:spcBef>
                        <a:spcAft>
                          <a:spcPts val="0"/>
                        </a:spcAft>
                        <a:buNone/>
                      </a:pPr>
                      <a:r>
                        <a:rPr lang="it" sz="1400"/>
                        <a:t>Age</a:t>
                      </a:r>
                      <a:endParaRPr sz="1100"/>
                    </a:p>
                  </a:txBody>
                  <a:tcPr marT="34300" marB="34300" marR="68600" marL="68600"/>
                </a:tc>
              </a:tr>
              <a:tr h="278150">
                <a:tc>
                  <a:txBody>
                    <a:bodyPr/>
                    <a:lstStyle/>
                    <a:p>
                      <a:pPr indent="0" lvl="0" marL="0" marR="0" rtl="0" algn="l">
                        <a:spcBef>
                          <a:spcPts val="0"/>
                        </a:spcBef>
                        <a:spcAft>
                          <a:spcPts val="0"/>
                        </a:spcAft>
                        <a:buNone/>
                      </a:pPr>
                      <a:r>
                        <a:rPr lang="it" sz="1400">
                          <a:solidFill>
                            <a:schemeClr val="dk2"/>
                          </a:solidFill>
                        </a:rPr>
                        <a:t>Alice</a:t>
                      </a:r>
                      <a:endParaRPr baseline="-25000" sz="1400">
                        <a:solidFill>
                          <a:schemeClr val="dk2"/>
                        </a:solidFill>
                      </a:endParaRPr>
                    </a:p>
                  </a:txBody>
                  <a:tcPr marT="34300" marB="34300" marR="68600" marL="68600"/>
                </a:tc>
                <a:tc>
                  <a:txBody>
                    <a:bodyPr/>
                    <a:lstStyle/>
                    <a:p>
                      <a:pPr indent="0" lvl="0" marL="0" marR="0" rtl="0" algn="l">
                        <a:spcBef>
                          <a:spcPts val="0"/>
                        </a:spcBef>
                        <a:spcAft>
                          <a:spcPts val="0"/>
                        </a:spcAft>
                        <a:buNone/>
                      </a:pPr>
                      <a:r>
                        <a:rPr lang="it" sz="1400">
                          <a:solidFill>
                            <a:schemeClr val="dk2"/>
                          </a:solidFill>
                        </a:rPr>
                        <a:t>0.9</a:t>
                      </a:r>
                      <a:endParaRPr sz="1100">
                        <a:solidFill>
                          <a:schemeClr val="dk2"/>
                        </a:solidFill>
                      </a:endParaRPr>
                    </a:p>
                  </a:txBody>
                  <a:tcPr marT="34300" marB="34300" marR="68600" marL="68600"/>
                </a:tc>
                <a:tc>
                  <a:txBody>
                    <a:bodyPr/>
                    <a:lstStyle/>
                    <a:p>
                      <a:pPr indent="0" lvl="0" marL="0" marR="0" rtl="0" algn="l">
                        <a:spcBef>
                          <a:spcPts val="0"/>
                        </a:spcBef>
                        <a:spcAft>
                          <a:spcPts val="0"/>
                        </a:spcAft>
                        <a:buNone/>
                      </a:pPr>
                      <a:r>
                        <a:rPr lang="it" sz="1400">
                          <a:solidFill>
                            <a:schemeClr val="dk2"/>
                          </a:solidFill>
                        </a:rPr>
                        <a:t>0.12</a:t>
                      </a:r>
                      <a:endParaRPr sz="1100">
                        <a:solidFill>
                          <a:schemeClr val="dk2"/>
                        </a:solidFill>
                      </a:endParaRPr>
                    </a:p>
                  </a:txBody>
                  <a:tcPr marT="34300" marB="34300" marR="68600" marL="68600"/>
                </a:tc>
                <a:tc>
                  <a:txBody>
                    <a:bodyPr/>
                    <a:lstStyle/>
                    <a:p>
                      <a:pPr indent="0" lvl="0" marL="0" marR="0" rtl="0" algn="l">
                        <a:spcBef>
                          <a:spcPts val="0"/>
                        </a:spcBef>
                        <a:spcAft>
                          <a:spcPts val="0"/>
                        </a:spcAft>
                        <a:buNone/>
                      </a:pPr>
                      <a:r>
                        <a:rPr lang="it" sz="1400">
                          <a:solidFill>
                            <a:schemeClr val="dk2"/>
                          </a:solidFill>
                        </a:rPr>
                        <a:t>28</a:t>
                      </a:r>
                      <a:endParaRPr sz="1100">
                        <a:solidFill>
                          <a:schemeClr val="dk2"/>
                        </a:solidFill>
                      </a:endParaRPr>
                    </a:p>
                  </a:txBody>
                  <a:tcPr marT="34300" marB="34300" marR="68600" marL="68600"/>
                </a:tc>
              </a:tr>
              <a:tr h="278150">
                <a:tc>
                  <a:txBody>
                    <a:bodyPr/>
                    <a:lstStyle/>
                    <a:p>
                      <a:pPr indent="0" lvl="0" marL="0" marR="0" rtl="0" algn="l">
                        <a:spcBef>
                          <a:spcPts val="0"/>
                        </a:spcBef>
                        <a:spcAft>
                          <a:spcPts val="0"/>
                        </a:spcAft>
                        <a:buNone/>
                      </a:pPr>
                      <a:r>
                        <a:rPr lang="it" sz="1400">
                          <a:solidFill>
                            <a:schemeClr val="dk2"/>
                          </a:solidFill>
                        </a:rPr>
                        <a:t>..</a:t>
                      </a:r>
                      <a:endParaRPr sz="1100">
                        <a:solidFill>
                          <a:schemeClr val="dk2"/>
                        </a:solidFill>
                      </a:endParaRPr>
                    </a:p>
                  </a:txBody>
                  <a:tcPr marT="34300" marB="34300" marR="68600" marL="68600"/>
                </a:tc>
                <a:tc>
                  <a:txBody>
                    <a:bodyPr/>
                    <a:lstStyle/>
                    <a:p>
                      <a:pPr indent="0" lvl="0" marL="0" marR="0" rtl="0" algn="l">
                        <a:spcBef>
                          <a:spcPts val="0"/>
                        </a:spcBef>
                        <a:spcAft>
                          <a:spcPts val="0"/>
                        </a:spcAft>
                        <a:buNone/>
                      </a:pPr>
                      <a:r>
                        <a:rPr lang="it" sz="1400">
                          <a:solidFill>
                            <a:schemeClr val="dk2"/>
                          </a:solidFill>
                        </a:rPr>
                        <a:t>0.20</a:t>
                      </a:r>
                      <a:endParaRPr sz="1100">
                        <a:solidFill>
                          <a:schemeClr val="dk2"/>
                        </a:solidFill>
                      </a:endParaRPr>
                    </a:p>
                  </a:txBody>
                  <a:tcPr marT="34300" marB="34300" marR="68600" marL="68600"/>
                </a:tc>
                <a:tc>
                  <a:txBody>
                    <a:bodyPr/>
                    <a:lstStyle/>
                    <a:p>
                      <a:pPr indent="0" lvl="0" marL="0" marR="0" rtl="0" algn="l">
                        <a:spcBef>
                          <a:spcPts val="0"/>
                        </a:spcBef>
                        <a:spcAft>
                          <a:spcPts val="0"/>
                        </a:spcAft>
                        <a:buNone/>
                      </a:pPr>
                      <a:r>
                        <a:rPr lang="it" sz="1400">
                          <a:solidFill>
                            <a:schemeClr val="dk2"/>
                          </a:solidFill>
                        </a:rPr>
                        <a:t>0.88</a:t>
                      </a:r>
                      <a:endParaRPr sz="1100">
                        <a:solidFill>
                          <a:schemeClr val="dk2"/>
                        </a:solidFill>
                      </a:endParaRPr>
                    </a:p>
                  </a:txBody>
                  <a:tcPr marT="34300" marB="34300" marR="68600" marL="68600"/>
                </a:tc>
                <a:tc>
                  <a:txBody>
                    <a:bodyPr/>
                    <a:lstStyle/>
                    <a:p>
                      <a:pPr indent="0" lvl="0" marL="0" marR="0" rtl="0" algn="l">
                        <a:spcBef>
                          <a:spcPts val="0"/>
                        </a:spcBef>
                        <a:spcAft>
                          <a:spcPts val="0"/>
                        </a:spcAft>
                        <a:buNone/>
                      </a:pPr>
                      <a:r>
                        <a:rPr lang="it" sz="1400">
                          <a:solidFill>
                            <a:schemeClr val="dk2"/>
                          </a:solidFill>
                        </a:rPr>
                        <a:t>…</a:t>
                      </a:r>
                      <a:endParaRPr sz="1100">
                        <a:solidFill>
                          <a:schemeClr val="dk2"/>
                        </a:solidFill>
                      </a:endParaRPr>
                    </a:p>
                  </a:txBody>
                  <a:tcPr marT="34300" marB="34300" marR="68600" marL="68600"/>
                </a:tc>
              </a:tr>
              <a:tr h="278150">
                <a:tc>
                  <a:txBody>
                    <a:bodyPr/>
                    <a:lstStyle/>
                    <a:p>
                      <a:pPr indent="0" lvl="0" marL="0" marR="0" rtl="0" algn="l">
                        <a:spcBef>
                          <a:spcPts val="0"/>
                        </a:spcBef>
                        <a:spcAft>
                          <a:spcPts val="0"/>
                        </a:spcAft>
                        <a:buNone/>
                      </a:pPr>
                      <a:r>
                        <a:rPr lang="it" sz="1400">
                          <a:solidFill>
                            <a:schemeClr val="dk2"/>
                          </a:solidFill>
                        </a:rPr>
                        <a:t>Bob</a:t>
                      </a:r>
                      <a:endParaRPr baseline="-25000" sz="1400">
                        <a:solidFill>
                          <a:schemeClr val="dk2"/>
                        </a:solidFill>
                      </a:endParaRPr>
                    </a:p>
                  </a:txBody>
                  <a:tcPr marT="34300" marB="34300" marR="68600" marL="68600"/>
                </a:tc>
                <a:tc>
                  <a:txBody>
                    <a:bodyPr/>
                    <a:lstStyle/>
                    <a:p>
                      <a:pPr indent="0" lvl="0" marL="0" marR="0" rtl="0" algn="l">
                        <a:spcBef>
                          <a:spcPts val="0"/>
                        </a:spcBef>
                        <a:spcAft>
                          <a:spcPts val="0"/>
                        </a:spcAft>
                        <a:buNone/>
                      </a:pPr>
                      <a:r>
                        <a:rPr lang="it" sz="1400">
                          <a:solidFill>
                            <a:schemeClr val="dk2"/>
                          </a:solidFill>
                        </a:rPr>
                        <a:t>0.25</a:t>
                      </a:r>
                      <a:endParaRPr sz="1100">
                        <a:solidFill>
                          <a:schemeClr val="dk2"/>
                        </a:solidFill>
                      </a:endParaRPr>
                    </a:p>
                  </a:txBody>
                  <a:tcPr marT="34300" marB="34300" marR="68600" marL="68600"/>
                </a:tc>
                <a:tc>
                  <a:txBody>
                    <a:bodyPr/>
                    <a:lstStyle/>
                    <a:p>
                      <a:pPr indent="0" lvl="0" marL="0" marR="0" rtl="0" algn="l">
                        <a:spcBef>
                          <a:spcPts val="0"/>
                        </a:spcBef>
                        <a:spcAft>
                          <a:spcPts val="0"/>
                        </a:spcAft>
                        <a:buNone/>
                      </a:pPr>
                      <a:r>
                        <a:rPr lang="it" sz="1400">
                          <a:solidFill>
                            <a:schemeClr val="dk2"/>
                          </a:solidFill>
                        </a:rPr>
                        <a:t>0.76</a:t>
                      </a:r>
                      <a:endParaRPr sz="1100">
                        <a:solidFill>
                          <a:schemeClr val="dk2"/>
                        </a:solidFill>
                      </a:endParaRPr>
                    </a:p>
                  </a:txBody>
                  <a:tcPr marT="34300" marB="34300" marR="68600" marL="68600"/>
                </a:tc>
                <a:tc>
                  <a:txBody>
                    <a:bodyPr/>
                    <a:lstStyle/>
                    <a:p>
                      <a:pPr indent="0" lvl="0" marL="0" marR="0" rtl="0" algn="l">
                        <a:spcBef>
                          <a:spcPts val="0"/>
                        </a:spcBef>
                        <a:spcAft>
                          <a:spcPts val="0"/>
                        </a:spcAft>
                        <a:buNone/>
                      </a:pPr>
                      <a:r>
                        <a:rPr lang="it" sz="1400">
                          <a:solidFill>
                            <a:schemeClr val="dk2"/>
                          </a:solidFill>
                        </a:rPr>
                        <a:t>31</a:t>
                      </a:r>
                      <a:endParaRPr sz="1100">
                        <a:solidFill>
                          <a:schemeClr val="dk2"/>
                        </a:solidFill>
                      </a:endParaRPr>
                    </a:p>
                  </a:txBody>
                  <a:tcPr marT="34300" marB="34300" marR="68600" marL="68600"/>
                </a:tc>
              </a:tr>
            </a:tbl>
          </a:graphicData>
        </a:graphic>
      </p:graphicFrame>
      <p:sp>
        <p:nvSpPr>
          <p:cNvPr id="136" name="Google Shape;136;p22"/>
          <p:cNvSpPr/>
          <p:nvPr/>
        </p:nvSpPr>
        <p:spPr>
          <a:xfrm>
            <a:off x="3001803" y="2703801"/>
            <a:ext cx="1098000" cy="280200"/>
          </a:xfrm>
          <a:prstGeom prst="rightArrow">
            <a:avLst>
              <a:gd fmla="val 50000" name="adj1"/>
              <a:gd fmla="val 50000" name="adj2"/>
            </a:avLst>
          </a:prstGeom>
          <a:solidFill>
            <a:schemeClr val="accent1"/>
          </a:solidFill>
          <a:ln cap="flat" cmpd="sng" w="12700">
            <a:solidFill>
              <a:srgbClr val="0C82A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7" name="Google Shape;137;p22"/>
          <p:cNvSpPr txBox="1"/>
          <p:nvPr/>
        </p:nvSpPr>
        <p:spPr>
          <a:xfrm>
            <a:off x="3001793" y="2159490"/>
            <a:ext cx="15702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t" sz="1400">
                <a:solidFill>
                  <a:schemeClr val="lt2"/>
                </a:solidFill>
                <a:latin typeface="Calibri"/>
                <a:ea typeface="Calibri"/>
                <a:cs typeface="Calibri"/>
                <a:sym typeface="Calibri"/>
              </a:rPr>
              <a:t>Feature engineering</a:t>
            </a:r>
            <a:endParaRPr b="1" sz="1400">
              <a:solidFill>
                <a:schemeClr val="lt2"/>
              </a:solidFill>
              <a:latin typeface="Calibri"/>
              <a:ea typeface="Calibri"/>
              <a:cs typeface="Calibri"/>
              <a:sym typeface="Calibri"/>
            </a:endParaRPr>
          </a:p>
        </p:txBody>
      </p:sp>
      <p:sp>
        <p:nvSpPr>
          <p:cNvPr id="138" name="Google Shape;138;p22"/>
          <p:cNvSpPr/>
          <p:nvPr/>
        </p:nvSpPr>
        <p:spPr>
          <a:xfrm>
            <a:off x="198200" y="3859725"/>
            <a:ext cx="8433300" cy="9003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lt2"/>
              </a:buClr>
              <a:buSzPts val="1400"/>
              <a:buFont typeface="Calibri"/>
              <a:buAutoNum type="arabicPeriod"/>
            </a:pPr>
            <a:r>
              <a:rPr b="1" lang="it" sz="1400">
                <a:solidFill>
                  <a:schemeClr val="lt2"/>
                </a:solidFill>
                <a:latin typeface="Roboto"/>
                <a:ea typeface="Roboto"/>
                <a:cs typeface="Roboto"/>
                <a:sym typeface="Roboto"/>
              </a:rPr>
              <a:t>Node Attributes</a:t>
            </a:r>
            <a:r>
              <a:rPr lang="it" sz="1400">
                <a:solidFill>
                  <a:schemeClr val="lt2"/>
                </a:solidFill>
                <a:latin typeface="Roboto"/>
                <a:ea typeface="Roboto"/>
                <a:cs typeface="Roboto"/>
                <a:sym typeface="Roboto"/>
              </a:rPr>
              <a:t>: We know that the nodes in a graph represent entities and these entities have their own characteristic attributes (Age, Sex, Gender, Average Consumption, etc..).</a:t>
            </a:r>
            <a:endParaRPr sz="1400">
              <a:solidFill>
                <a:schemeClr val="lt2"/>
              </a:solidFill>
              <a:latin typeface="Roboto"/>
              <a:ea typeface="Roboto"/>
              <a:cs typeface="Roboto"/>
              <a:sym typeface="Roboto"/>
            </a:endParaRPr>
          </a:p>
          <a:p>
            <a:pPr indent="0" lvl="0" marL="0" marR="0" rtl="0" algn="l">
              <a:spcBef>
                <a:spcPts val="0"/>
              </a:spcBef>
              <a:spcAft>
                <a:spcPts val="0"/>
              </a:spcAft>
              <a:buNone/>
            </a:pPr>
            <a:r>
              <a:t/>
            </a:r>
            <a:endParaRPr>
              <a:solidFill>
                <a:schemeClr val="lt2"/>
              </a:solidFill>
              <a:latin typeface="Roboto"/>
              <a:ea typeface="Roboto"/>
              <a:cs typeface="Roboto"/>
              <a:sym typeface="Roboto"/>
            </a:endParaRPr>
          </a:p>
          <a:p>
            <a:pPr indent="-254000" lvl="0" marL="254000" marR="0" rtl="0" algn="l">
              <a:spcBef>
                <a:spcPts val="0"/>
              </a:spcBef>
              <a:spcAft>
                <a:spcPts val="0"/>
              </a:spcAft>
              <a:buClr>
                <a:schemeClr val="lt2"/>
              </a:buClr>
              <a:buSzPts val="1400"/>
              <a:buFont typeface="Calibri"/>
              <a:buAutoNum type="arabicPeriod"/>
            </a:pPr>
            <a:r>
              <a:rPr b="1" lang="it" sz="1400">
                <a:solidFill>
                  <a:schemeClr val="lt2"/>
                </a:solidFill>
                <a:latin typeface="Roboto"/>
                <a:ea typeface="Roboto"/>
                <a:cs typeface="Roboto"/>
                <a:sym typeface="Roboto"/>
              </a:rPr>
              <a:t>Local Structural Features: </a:t>
            </a:r>
            <a:r>
              <a:rPr lang="it" sz="1400">
                <a:solidFill>
                  <a:schemeClr val="lt2"/>
                </a:solidFill>
                <a:latin typeface="Roboto"/>
                <a:ea typeface="Roboto"/>
                <a:cs typeface="Roboto"/>
                <a:sym typeface="Roboto"/>
              </a:rPr>
              <a:t>Node features like degree (count of adjacent nodes), mean of degrees of neighbor nodes, number of triangles a node forms with other nodes, etc.</a:t>
            </a:r>
            <a:endParaRPr sz="1100">
              <a:solidFill>
                <a:schemeClr val="lt2"/>
              </a:solidFill>
              <a:latin typeface="Roboto"/>
              <a:ea typeface="Roboto"/>
              <a:cs typeface="Roboto"/>
              <a:sym typeface="Roboto"/>
            </a:endParaRPr>
          </a:p>
        </p:txBody>
      </p:sp>
      <p:pic>
        <p:nvPicPr>
          <p:cNvPr id="139" name="Google Shape;139;p22"/>
          <p:cNvPicPr preferRelativeResize="0"/>
          <p:nvPr/>
        </p:nvPicPr>
        <p:blipFill>
          <a:blip r:embed="rId3">
            <a:alphaModFix/>
          </a:blip>
          <a:stretch>
            <a:fillRect/>
          </a:stretch>
        </p:blipFill>
        <p:spPr>
          <a:xfrm>
            <a:off x="354675" y="1909422"/>
            <a:ext cx="2466975" cy="1847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0" name="Shape 1810"/>
        <p:cNvGrpSpPr/>
        <p:nvPr/>
      </p:nvGrpSpPr>
      <p:grpSpPr>
        <a:xfrm>
          <a:off x="0" y="0"/>
          <a:ext cx="0" cy="0"/>
          <a:chOff x="0" y="0"/>
          <a:chExt cx="0" cy="0"/>
        </a:xfrm>
      </p:grpSpPr>
      <p:sp>
        <p:nvSpPr>
          <p:cNvPr id="1811" name="Google Shape;1811;p103"/>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812" name="Google Shape;1812;p103"/>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Graph-derived metrics</a:t>
            </a:r>
            <a:r>
              <a:rPr b="1" lang="it"/>
              <a:t> - Segregation</a:t>
            </a:r>
            <a:endParaRPr/>
          </a:p>
        </p:txBody>
      </p:sp>
      <p:pic>
        <p:nvPicPr>
          <p:cNvPr descr="New perspectives on measuring network clustering" id="1813" name="Google Shape;1813;p103"/>
          <p:cNvPicPr preferRelativeResize="0"/>
          <p:nvPr/>
        </p:nvPicPr>
        <p:blipFill rotWithShape="1">
          <a:blip r:embed="rId3">
            <a:alphaModFix/>
          </a:blip>
          <a:srcRect b="8544" l="0" r="0" t="20778"/>
          <a:stretch/>
        </p:blipFill>
        <p:spPr>
          <a:xfrm>
            <a:off x="829185" y="919202"/>
            <a:ext cx="6919378" cy="305843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9" name="Shape 1819"/>
        <p:cNvGrpSpPr/>
        <p:nvPr/>
      </p:nvGrpSpPr>
      <p:grpSpPr>
        <a:xfrm>
          <a:off x="0" y="0"/>
          <a:ext cx="0" cy="0"/>
          <a:chOff x="0" y="0"/>
          <a:chExt cx="0" cy="0"/>
        </a:xfrm>
      </p:grpSpPr>
      <p:sp>
        <p:nvSpPr>
          <p:cNvPr id="1820" name="Google Shape;1820;p104"/>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821" name="Google Shape;1821;p104"/>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Graph-derived metrics</a:t>
            </a:r>
            <a:r>
              <a:rPr b="1" lang="it"/>
              <a:t> - Segregation</a:t>
            </a:r>
            <a:endParaRPr/>
          </a:p>
        </p:txBody>
      </p:sp>
      <p:pic>
        <p:nvPicPr>
          <p:cNvPr descr="New perspectives on measuring network clustering" id="1822" name="Google Shape;1822;p104"/>
          <p:cNvPicPr preferRelativeResize="0"/>
          <p:nvPr/>
        </p:nvPicPr>
        <p:blipFill rotWithShape="1">
          <a:blip r:embed="rId3">
            <a:alphaModFix/>
          </a:blip>
          <a:srcRect b="9003" l="0" r="0" t="70668"/>
          <a:stretch/>
        </p:blipFill>
        <p:spPr>
          <a:xfrm>
            <a:off x="970749" y="723005"/>
            <a:ext cx="7202502" cy="915678"/>
          </a:xfrm>
          <a:prstGeom prst="rect">
            <a:avLst/>
          </a:prstGeom>
          <a:noFill/>
          <a:ln>
            <a:noFill/>
          </a:ln>
        </p:spPr>
      </p:pic>
      <p:pic>
        <p:nvPicPr>
          <p:cNvPr id="1823" name="Google Shape;1823;p104"/>
          <p:cNvPicPr preferRelativeResize="0"/>
          <p:nvPr/>
        </p:nvPicPr>
        <p:blipFill rotWithShape="1">
          <a:blip r:embed="rId4">
            <a:alphaModFix/>
          </a:blip>
          <a:srcRect b="0" l="0" r="0" t="0"/>
          <a:stretch/>
        </p:blipFill>
        <p:spPr>
          <a:xfrm>
            <a:off x="1930033" y="1917126"/>
            <a:ext cx="5283933" cy="210583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9" name="Shape 1829"/>
        <p:cNvGrpSpPr/>
        <p:nvPr/>
      </p:nvGrpSpPr>
      <p:grpSpPr>
        <a:xfrm>
          <a:off x="0" y="0"/>
          <a:ext cx="0" cy="0"/>
          <a:chOff x="0" y="0"/>
          <a:chExt cx="0" cy="0"/>
        </a:xfrm>
      </p:grpSpPr>
      <p:sp>
        <p:nvSpPr>
          <p:cNvPr id="1830" name="Google Shape;1830;p105"/>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831" name="Google Shape;1831;p105"/>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Graph-derived metrics</a:t>
            </a:r>
            <a:r>
              <a:rPr b="1" lang="it"/>
              <a:t> - Integration</a:t>
            </a:r>
            <a:endParaRPr/>
          </a:p>
        </p:txBody>
      </p:sp>
      <p:graphicFrame>
        <p:nvGraphicFramePr>
          <p:cNvPr id="1832" name="Google Shape;1832;p105"/>
          <p:cNvGraphicFramePr/>
          <p:nvPr/>
        </p:nvGraphicFramePr>
        <p:xfrm>
          <a:off x="1451902" y="3132548"/>
          <a:ext cx="3000000" cy="3000000"/>
        </p:xfrm>
        <a:graphic>
          <a:graphicData uri="http://schemas.openxmlformats.org/drawingml/2006/table">
            <a:tbl>
              <a:tblPr>
                <a:noFill/>
                <a:tableStyleId>{3875EED9-42AD-4CC6-B58C-3F46B163BAC0}</a:tableStyleId>
              </a:tblPr>
              <a:tblGrid>
                <a:gridCol w="7118625"/>
              </a:tblGrid>
              <a:tr h="171450">
                <a:tc>
                  <a:txBody>
                    <a:bodyPr/>
                    <a:lstStyle/>
                    <a:p>
                      <a:pPr indent="0" lvl="0" marL="0" marR="0" rtl="0" algn="l">
                        <a:spcBef>
                          <a:spcPts val="0"/>
                        </a:spcBef>
                        <a:spcAft>
                          <a:spcPts val="0"/>
                        </a:spcAft>
                        <a:buNone/>
                      </a:pPr>
                      <a:r>
                        <a:rPr lang="it" sz="1400">
                          <a:latin typeface="Courier"/>
                          <a:ea typeface="Courier"/>
                          <a:cs typeface="Courier"/>
                          <a:sym typeface="Courier"/>
                        </a:rPr>
                        <a:t>G = nx.Graph() </a:t>
                      </a:r>
                      <a:endParaRPr sz="1100"/>
                    </a:p>
                    <a:p>
                      <a:pPr indent="0" lvl="0" marL="0" marR="0" rtl="0" algn="l">
                        <a:spcBef>
                          <a:spcPts val="0"/>
                        </a:spcBef>
                        <a:spcAft>
                          <a:spcPts val="0"/>
                        </a:spcAft>
                        <a:buNone/>
                      </a:pPr>
                      <a:r>
                        <a:rPr lang="it" sz="1400">
                          <a:latin typeface="Courier"/>
                          <a:ea typeface="Courier"/>
                          <a:cs typeface="Courier"/>
                          <a:sym typeface="Courier"/>
                        </a:rPr>
                        <a:t>nodes = {1:'Dublin',2:'Paris',3:'Milan',4:'Rome',5:'Naples', </a:t>
                      </a:r>
                      <a:endParaRPr sz="1100"/>
                    </a:p>
                    <a:p>
                      <a:pPr indent="0" lvl="0" marL="0" marR="0" rtl="0" algn="l">
                        <a:spcBef>
                          <a:spcPts val="0"/>
                        </a:spcBef>
                        <a:spcAft>
                          <a:spcPts val="0"/>
                        </a:spcAft>
                        <a:buNone/>
                      </a:pPr>
                      <a:r>
                        <a:rPr lang="it" sz="1400">
                          <a:latin typeface="Courier"/>
                          <a:ea typeface="Courier"/>
                          <a:cs typeface="Courier"/>
                          <a:sym typeface="Courier"/>
                        </a:rPr>
                        <a:t>6:'Moscow',7:'Tokyo'} </a:t>
                      </a:r>
                      <a:endParaRPr sz="1100"/>
                    </a:p>
                    <a:p>
                      <a:pPr indent="0" lvl="0" marL="0" marR="0" rtl="0" algn="l">
                        <a:spcBef>
                          <a:spcPts val="0"/>
                        </a:spcBef>
                        <a:spcAft>
                          <a:spcPts val="0"/>
                        </a:spcAft>
                        <a:buNone/>
                      </a:pPr>
                      <a:r>
                        <a:rPr lang="it" sz="1400">
                          <a:latin typeface="Courier"/>
                          <a:ea typeface="Courier"/>
                          <a:cs typeface="Courier"/>
                          <a:sym typeface="Courier"/>
                        </a:rPr>
                        <a:t>G.add_nodes_from(nodes.keys()) </a:t>
                      </a:r>
                      <a:endParaRPr sz="1100"/>
                    </a:p>
                    <a:p>
                      <a:pPr indent="0" lvl="0" marL="0" marR="0" rtl="0" algn="l">
                        <a:spcBef>
                          <a:spcPts val="0"/>
                        </a:spcBef>
                        <a:spcAft>
                          <a:spcPts val="0"/>
                        </a:spcAft>
                        <a:buNone/>
                      </a:pPr>
                      <a:r>
                        <a:rPr lang="it" sz="1400">
                          <a:latin typeface="Courier"/>
                          <a:ea typeface="Courier"/>
                          <a:cs typeface="Courier"/>
                          <a:sym typeface="Courier"/>
                        </a:rPr>
                        <a:t>G.add_edges_from([(1,2),(1,3),(2,3),(3,4),(4,5),(5,6),(6,7),(7 ,5)])</a:t>
                      </a:r>
                      <a:endParaRPr sz="1100"/>
                    </a:p>
                    <a:p>
                      <a:pPr indent="0" lvl="0" marL="0" marR="0" rtl="0" algn="l">
                        <a:spcBef>
                          <a:spcPts val="0"/>
                        </a:spcBef>
                        <a:spcAft>
                          <a:spcPts val="0"/>
                        </a:spcAft>
                        <a:buNone/>
                      </a:pPr>
                      <a:r>
                        <a:rPr lang="it" sz="1400">
                          <a:latin typeface="Courier"/>
                          <a:ea typeface="Courier"/>
                          <a:cs typeface="Courier"/>
                          <a:sym typeface="Courier"/>
                        </a:rPr>
                        <a:t>path = nx.shortest_path(G,source=1,target=7) </a:t>
                      </a:r>
                      <a:endParaRPr sz="11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pic>
        <p:nvPicPr>
          <p:cNvPr id="1833" name="Google Shape;1833;p105"/>
          <p:cNvPicPr preferRelativeResize="0"/>
          <p:nvPr/>
        </p:nvPicPr>
        <p:blipFill rotWithShape="1">
          <a:blip r:embed="rId3">
            <a:alphaModFix/>
          </a:blip>
          <a:srcRect b="0" l="0" r="0" t="0"/>
          <a:stretch/>
        </p:blipFill>
        <p:spPr>
          <a:xfrm>
            <a:off x="679171" y="762619"/>
            <a:ext cx="2379778" cy="2270111"/>
          </a:xfrm>
          <a:prstGeom prst="rect">
            <a:avLst/>
          </a:prstGeom>
          <a:noFill/>
          <a:ln>
            <a:noFill/>
          </a:ln>
        </p:spPr>
      </p:pic>
      <p:sp>
        <p:nvSpPr>
          <p:cNvPr id="1834" name="Google Shape;1834;p105"/>
          <p:cNvSpPr txBox="1"/>
          <p:nvPr/>
        </p:nvSpPr>
        <p:spPr>
          <a:xfrm>
            <a:off x="2943257" y="862437"/>
            <a:ext cx="6200700" cy="1454700"/>
          </a:xfrm>
          <a:prstGeom prst="rect">
            <a:avLst/>
          </a:prstGeom>
          <a:noFill/>
          <a:ln>
            <a:noFill/>
          </a:ln>
        </p:spPr>
        <p:txBody>
          <a:bodyPr anchorCtr="0" anchor="t" bIns="34275" lIns="68575" spcFirstLastPara="1" rIns="68575" wrap="square" tIns="34275">
            <a:spAutoFit/>
          </a:bodyPr>
          <a:lstStyle/>
          <a:p>
            <a:pPr indent="-247650" lvl="0" marL="254000" marR="0" rtl="0" algn="l">
              <a:spcBef>
                <a:spcPts val="0"/>
              </a:spcBef>
              <a:spcAft>
                <a:spcPts val="0"/>
              </a:spcAft>
              <a:buClr>
                <a:schemeClr val="dk1"/>
              </a:buClr>
              <a:buSzPts val="1500"/>
              <a:buFont typeface="Arial"/>
              <a:buChar char="•"/>
            </a:pPr>
            <a:r>
              <a:rPr lang="it" sz="1500">
                <a:solidFill>
                  <a:schemeClr val="dk1"/>
                </a:solidFill>
                <a:latin typeface="Calibri"/>
                <a:ea typeface="Calibri"/>
                <a:cs typeface="Calibri"/>
                <a:sym typeface="Calibri"/>
              </a:rPr>
              <a:t>The concept of </a:t>
            </a:r>
            <a:r>
              <a:rPr b="1" lang="it" sz="1500">
                <a:solidFill>
                  <a:schemeClr val="dk1"/>
                </a:solidFill>
                <a:latin typeface="Calibri"/>
                <a:ea typeface="Calibri"/>
                <a:cs typeface="Calibri"/>
                <a:sym typeface="Calibri"/>
              </a:rPr>
              <a:t>distance </a:t>
            </a:r>
            <a:r>
              <a:rPr lang="it" sz="1500">
                <a:solidFill>
                  <a:schemeClr val="dk1"/>
                </a:solidFill>
                <a:latin typeface="Calibri"/>
                <a:ea typeface="Calibri"/>
                <a:cs typeface="Calibri"/>
                <a:sym typeface="Calibri"/>
              </a:rPr>
              <a:t>in a graph is often related to the number of edges to traverse in order to reach a target node from a given source node. </a:t>
            </a:r>
            <a:endParaRPr sz="1100"/>
          </a:p>
          <a:p>
            <a:pPr indent="-247650" lvl="0" marL="254000" marR="0" rtl="0" algn="l">
              <a:spcBef>
                <a:spcPts val="0"/>
              </a:spcBef>
              <a:spcAft>
                <a:spcPts val="0"/>
              </a:spcAft>
              <a:buClr>
                <a:schemeClr val="dk1"/>
              </a:buClr>
              <a:buSzPts val="1500"/>
              <a:buFont typeface="Arial"/>
              <a:buChar char="•"/>
            </a:pPr>
            <a:r>
              <a:rPr lang="it" sz="1500">
                <a:solidFill>
                  <a:schemeClr val="dk1"/>
                </a:solidFill>
                <a:latin typeface="Calibri"/>
                <a:ea typeface="Calibri"/>
                <a:cs typeface="Calibri"/>
                <a:sym typeface="Calibri"/>
              </a:rPr>
              <a:t>In particular, consider a source node and a target node . </a:t>
            </a:r>
            <a:endParaRPr sz="1100"/>
          </a:p>
          <a:p>
            <a:pPr indent="-247650" lvl="0" marL="254000" marR="0" rtl="0" algn="l">
              <a:spcBef>
                <a:spcPts val="0"/>
              </a:spcBef>
              <a:spcAft>
                <a:spcPts val="0"/>
              </a:spcAft>
              <a:buClr>
                <a:schemeClr val="dk1"/>
              </a:buClr>
              <a:buSzPts val="1500"/>
              <a:buFont typeface="Arial"/>
              <a:buChar char="•"/>
            </a:pPr>
            <a:r>
              <a:rPr lang="it" sz="1500">
                <a:solidFill>
                  <a:schemeClr val="dk1"/>
                </a:solidFill>
                <a:latin typeface="Calibri"/>
                <a:ea typeface="Calibri"/>
                <a:cs typeface="Calibri"/>
                <a:sym typeface="Calibri"/>
              </a:rPr>
              <a:t>The set of edges connecting node to node is called a </a:t>
            </a:r>
            <a:r>
              <a:rPr b="1" lang="it" sz="1500">
                <a:solidFill>
                  <a:schemeClr val="dk1"/>
                </a:solidFill>
                <a:latin typeface="Calibri"/>
                <a:ea typeface="Calibri"/>
                <a:cs typeface="Calibri"/>
                <a:sym typeface="Calibri"/>
              </a:rPr>
              <a:t>path</a:t>
            </a:r>
            <a:r>
              <a:rPr lang="it" sz="1500">
                <a:solidFill>
                  <a:schemeClr val="dk1"/>
                </a:solidFill>
                <a:latin typeface="Calibri"/>
                <a:ea typeface="Calibri"/>
                <a:cs typeface="Calibri"/>
                <a:sym typeface="Calibri"/>
              </a:rPr>
              <a:t>. </a:t>
            </a:r>
            <a:endParaRPr sz="1100"/>
          </a:p>
          <a:p>
            <a:pPr indent="-247650" lvl="0" marL="254000" marR="0" rtl="0" algn="l">
              <a:spcBef>
                <a:spcPts val="0"/>
              </a:spcBef>
              <a:spcAft>
                <a:spcPts val="0"/>
              </a:spcAft>
              <a:buClr>
                <a:schemeClr val="dk1"/>
              </a:buClr>
              <a:buSzPts val="1500"/>
              <a:buFont typeface="Arial"/>
              <a:buChar char="•"/>
            </a:pPr>
            <a:r>
              <a:rPr lang="it" sz="1500">
                <a:solidFill>
                  <a:schemeClr val="dk1"/>
                </a:solidFill>
                <a:latin typeface="Calibri"/>
                <a:ea typeface="Calibri"/>
                <a:cs typeface="Calibri"/>
                <a:sym typeface="Calibri"/>
              </a:rPr>
              <a:t>When studying complex networks, we are often interested in finding the </a:t>
            </a:r>
            <a:r>
              <a:rPr b="1" lang="it" sz="1500">
                <a:solidFill>
                  <a:schemeClr val="dk1"/>
                </a:solidFill>
                <a:latin typeface="Calibri"/>
                <a:ea typeface="Calibri"/>
                <a:cs typeface="Calibri"/>
                <a:sym typeface="Calibri"/>
              </a:rPr>
              <a:t>shortest path </a:t>
            </a:r>
            <a:r>
              <a:rPr lang="it" sz="1500">
                <a:solidFill>
                  <a:schemeClr val="dk1"/>
                </a:solidFill>
                <a:latin typeface="Calibri"/>
                <a:ea typeface="Calibri"/>
                <a:cs typeface="Calibri"/>
                <a:sym typeface="Calibri"/>
              </a:rPr>
              <a:t>between two nodes. </a:t>
            </a:r>
            <a:endParaRPr sz="11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8" name="Shape 1838"/>
        <p:cNvGrpSpPr/>
        <p:nvPr/>
      </p:nvGrpSpPr>
      <p:grpSpPr>
        <a:xfrm>
          <a:off x="0" y="0"/>
          <a:ext cx="0" cy="0"/>
          <a:chOff x="0" y="0"/>
          <a:chExt cx="0" cy="0"/>
        </a:xfrm>
      </p:grpSpPr>
      <p:sp>
        <p:nvSpPr>
          <p:cNvPr id="1839" name="Google Shape;1839;p106"/>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pic>
        <p:nvPicPr>
          <p:cNvPr id="1840" name="Google Shape;1840;p106"/>
          <p:cNvPicPr preferRelativeResize="0"/>
          <p:nvPr/>
        </p:nvPicPr>
        <p:blipFill rotWithShape="1">
          <a:blip r:embed="rId3">
            <a:alphaModFix/>
          </a:blip>
          <a:srcRect b="0" l="0" r="0" t="0"/>
          <a:stretch/>
        </p:blipFill>
        <p:spPr>
          <a:xfrm>
            <a:off x="1254942" y="2168498"/>
            <a:ext cx="6286500" cy="2276475"/>
          </a:xfrm>
          <a:prstGeom prst="rect">
            <a:avLst/>
          </a:prstGeom>
          <a:noFill/>
          <a:ln>
            <a:noFill/>
          </a:ln>
        </p:spPr>
      </p:pic>
      <p:sp>
        <p:nvSpPr>
          <p:cNvPr id="1841" name="Google Shape;1841;p106"/>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Graph-derived metrics</a:t>
            </a:r>
            <a:r>
              <a:rPr b="1" lang="it"/>
              <a:t> - Integration</a:t>
            </a:r>
            <a:endParaRPr/>
          </a:p>
        </p:txBody>
      </p:sp>
      <p:sp>
        <p:nvSpPr>
          <p:cNvPr id="1842" name="Google Shape;1842;p106"/>
          <p:cNvSpPr/>
          <p:nvPr/>
        </p:nvSpPr>
        <p:spPr>
          <a:xfrm>
            <a:off x="711673" y="688231"/>
            <a:ext cx="7373100" cy="4848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b="1" lang="it" sz="1400">
                <a:solidFill>
                  <a:schemeClr val="dk1"/>
                </a:solidFill>
                <a:latin typeface="EB Garamond"/>
                <a:ea typeface="EB Garamond"/>
                <a:cs typeface="EB Garamond"/>
                <a:sym typeface="EB Garamond"/>
              </a:rPr>
              <a:t>Global efficiency </a:t>
            </a:r>
            <a:r>
              <a:rPr lang="it" sz="1400">
                <a:solidFill>
                  <a:schemeClr val="dk1"/>
                </a:solidFill>
                <a:latin typeface="EB Garamond"/>
                <a:ea typeface="EB Garamond"/>
                <a:cs typeface="EB Garamond"/>
                <a:sym typeface="EB Garamond"/>
              </a:rPr>
              <a:t>is the average of the inverse shortest path length for all pairs of nodes.</a:t>
            </a:r>
            <a:endParaRPr sz="1100"/>
          </a:p>
          <a:p>
            <a:pPr indent="-215900" lvl="0" marL="215900" marR="0" rtl="0" algn="l">
              <a:spcBef>
                <a:spcPts val="0"/>
              </a:spcBef>
              <a:spcAft>
                <a:spcPts val="0"/>
              </a:spcAft>
              <a:buClr>
                <a:schemeClr val="dk1"/>
              </a:buClr>
              <a:buSzPts val="1400"/>
              <a:buFont typeface="Arial"/>
              <a:buChar char="•"/>
            </a:pPr>
            <a:r>
              <a:rPr lang="it" sz="1400">
                <a:solidFill>
                  <a:schemeClr val="dk1"/>
                </a:solidFill>
                <a:latin typeface="EB Garamond"/>
                <a:ea typeface="EB Garamond"/>
                <a:cs typeface="EB Garamond"/>
                <a:sym typeface="EB Garamond"/>
              </a:rPr>
              <a:t>Let d(i,j) be the shortest path from node </a:t>
            </a:r>
            <a:r>
              <a:rPr i="1" lang="it" sz="1400">
                <a:solidFill>
                  <a:schemeClr val="dk1"/>
                </a:solidFill>
                <a:latin typeface="EB Garamond"/>
                <a:ea typeface="EB Garamond"/>
                <a:cs typeface="EB Garamond"/>
                <a:sym typeface="EB Garamond"/>
              </a:rPr>
              <a:t>i</a:t>
            </a:r>
            <a:r>
              <a:rPr lang="it" sz="1400">
                <a:solidFill>
                  <a:schemeClr val="dk1"/>
                </a:solidFill>
                <a:latin typeface="EB Garamond"/>
                <a:ea typeface="EB Garamond"/>
                <a:cs typeface="EB Garamond"/>
                <a:sym typeface="EB Garamond"/>
              </a:rPr>
              <a:t> to node </a:t>
            </a:r>
            <a:r>
              <a:rPr i="1" lang="it" sz="1400">
                <a:solidFill>
                  <a:schemeClr val="dk1"/>
                </a:solidFill>
                <a:latin typeface="EB Garamond"/>
                <a:ea typeface="EB Garamond"/>
                <a:cs typeface="EB Garamond"/>
                <a:sym typeface="EB Garamond"/>
              </a:rPr>
              <a:t>j </a:t>
            </a:r>
            <a:r>
              <a:rPr lang="it" sz="1400">
                <a:solidFill>
                  <a:schemeClr val="dk1"/>
                </a:solidFill>
                <a:latin typeface="EB Garamond"/>
                <a:ea typeface="EB Garamond"/>
                <a:cs typeface="EB Garamond"/>
                <a:sym typeface="EB Garamond"/>
              </a:rPr>
              <a:t>and </a:t>
            </a:r>
            <a:r>
              <a:rPr i="1" lang="it" sz="1400">
                <a:solidFill>
                  <a:schemeClr val="dk1"/>
                </a:solidFill>
                <a:latin typeface="EB Garamond"/>
                <a:ea typeface="EB Garamond"/>
                <a:cs typeface="EB Garamond"/>
                <a:sym typeface="EB Garamond"/>
              </a:rPr>
              <a:t>n</a:t>
            </a:r>
            <a:r>
              <a:rPr lang="it" sz="1400">
                <a:solidFill>
                  <a:schemeClr val="dk1"/>
                </a:solidFill>
                <a:latin typeface="EB Garamond"/>
                <a:ea typeface="EB Garamond"/>
                <a:cs typeface="EB Garamond"/>
                <a:sym typeface="EB Garamond"/>
              </a:rPr>
              <a:t> be the number of nodes</a:t>
            </a:r>
            <a:endParaRPr sz="1400">
              <a:solidFill>
                <a:schemeClr val="dk1"/>
              </a:solidFill>
              <a:latin typeface="Calibri"/>
              <a:ea typeface="Calibri"/>
              <a:cs typeface="Calibri"/>
              <a:sym typeface="Calibri"/>
            </a:endParaRPr>
          </a:p>
        </p:txBody>
      </p:sp>
      <p:pic>
        <p:nvPicPr>
          <p:cNvPr descr="Immagine che contiene testo, orologio&#10;&#10;Descrizione generata automaticamente" id="1843" name="Google Shape;1843;p106"/>
          <p:cNvPicPr preferRelativeResize="0"/>
          <p:nvPr/>
        </p:nvPicPr>
        <p:blipFill rotWithShape="1">
          <a:blip r:embed="rId4">
            <a:alphaModFix/>
          </a:blip>
          <a:srcRect b="0" l="0" r="0" t="0"/>
          <a:stretch/>
        </p:blipFill>
        <p:spPr>
          <a:xfrm>
            <a:off x="792203" y="1245693"/>
            <a:ext cx="3857828" cy="982707"/>
          </a:xfrm>
          <a:prstGeom prst="rect">
            <a:avLst/>
          </a:prstGeom>
          <a:noFill/>
          <a:ln>
            <a:noFill/>
          </a:ln>
        </p:spPr>
      </p:pic>
      <p:graphicFrame>
        <p:nvGraphicFramePr>
          <p:cNvPr id="1844" name="Google Shape;1844;p106"/>
          <p:cNvGraphicFramePr/>
          <p:nvPr/>
        </p:nvGraphicFramePr>
        <p:xfrm>
          <a:off x="5234808" y="1599887"/>
          <a:ext cx="3000000" cy="3000000"/>
        </p:xfrm>
        <a:graphic>
          <a:graphicData uri="http://schemas.openxmlformats.org/drawingml/2006/table">
            <a:tbl>
              <a:tblPr>
                <a:noFill/>
                <a:tableStyleId>{3875EED9-42AD-4CC6-B58C-3F46B163BAC0}</a:tableStyleId>
              </a:tblPr>
              <a:tblGrid>
                <a:gridCol w="2749850"/>
              </a:tblGrid>
              <a:tr h="171450">
                <a:tc>
                  <a:txBody>
                    <a:bodyPr/>
                    <a:lstStyle/>
                    <a:p>
                      <a:pPr indent="0" lvl="0" marL="0" marR="0" rtl="0" algn="l">
                        <a:spcBef>
                          <a:spcPts val="0"/>
                        </a:spcBef>
                        <a:spcAft>
                          <a:spcPts val="0"/>
                        </a:spcAft>
                        <a:buNone/>
                      </a:pPr>
                      <a:r>
                        <a:rPr lang="it" sz="1400">
                          <a:latin typeface="Courier"/>
                          <a:ea typeface="Courier"/>
                          <a:cs typeface="Courier"/>
                          <a:sym typeface="Courier"/>
                        </a:rPr>
                        <a:t>nx.global_efficiency(G) </a:t>
                      </a:r>
                      <a:endParaRPr sz="1400"/>
                    </a:p>
                  </a:txBody>
                  <a:tcPr marT="34300" marB="34300" marR="68600" marL="686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0" name="Shape 1850"/>
        <p:cNvGrpSpPr/>
        <p:nvPr/>
      </p:nvGrpSpPr>
      <p:grpSpPr>
        <a:xfrm>
          <a:off x="0" y="0"/>
          <a:ext cx="0" cy="0"/>
          <a:chOff x="0" y="0"/>
          <a:chExt cx="0" cy="0"/>
        </a:xfrm>
      </p:grpSpPr>
      <p:sp>
        <p:nvSpPr>
          <p:cNvPr id="1851" name="Google Shape;1851;p107"/>
          <p:cNvSpPr txBox="1"/>
          <p:nvPr>
            <p:ph idx="12" type="sldNum"/>
          </p:nvPr>
        </p:nvSpPr>
        <p:spPr>
          <a:xfrm>
            <a:off x="8523541" y="4695623"/>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it"/>
              <a:t>‹#›</a:t>
            </a:fld>
            <a:endParaRPr/>
          </a:p>
        </p:txBody>
      </p:sp>
      <p:sp>
        <p:nvSpPr>
          <p:cNvPr id="1852" name="Google Shape;1852;p107"/>
          <p:cNvSpPr txBox="1"/>
          <p:nvPr>
            <p:ph type="title"/>
          </p:nvPr>
        </p:nvSpPr>
        <p:spPr>
          <a:xfrm>
            <a:off x="98250" y="16350"/>
            <a:ext cx="8826600" cy="60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it"/>
              <a:t>Graph-derived metrics</a:t>
            </a:r>
            <a:r>
              <a:rPr b="1" lang="it"/>
              <a:t> – Full List</a:t>
            </a:r>
            <a:endParaRPr/>
          </a:p>
        </p:txBody>
      </p:sp>
      <p:sp>
        <p:nvSpPr>
          <p:cNvPr id="1853" name="Google Shape;1853;p107"/>
          <p:cNvSpPr/>
          <p:nvPr/>
        </p:nvSpPr>
        <p:spPr>
          <a:xfrm>
            <a:off x="1500626" y="990702"/>
            <a:ext cx="2739300" cy="36009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VertexCount</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EdgeCount</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VertexDegree</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VertexInDegree</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VertexOutDegree</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GraphDistance</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GraphDistanceMatrix</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VertexEccentricity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GraphRadius</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GraphDiameter</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Connectivity Measures</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VertexConnectivity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EdgeConnectivity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Centrality Measures</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ClosenessCentrality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BetweennessCentrality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a:pPr>
            <a:r>
              <a:rPr lang="it" sz="1400">
                <a:solidFill>
                  <a:schemeClr val="dk1"/>
                </a:solidFill>
                <a:latin typeface="Calibri"/>
                <a:ea typeface="Calibri"/>
                <a:cs typeface="Calibri"/>
                <a:sym typeface="Calibri"/>
              </a:rPr>
              <a:t>DegreeCentrality</a:t>
            </a:r>
            <a:endParaRPr sz="1400">
              <a:solidFill>
                <a:schemeClr val="dk1"/>
              </a:solidFill>
              <a:latin typeface="Calibri"/>
              <a:ea typeface="Calibri"/>
              <a:cs typeface="Calibri"/>
              <a:sym typeface="Calibri"/>
            </a:endParaRPr>
          </a:p>
        </p:txBody>
      </p:sp>
      <p:sp>
        <p:nvSpPr>
          <p:cNvPr id="1854" name="Google Shape;1854;p107"/>
          <p:cNvSpPr/>
          <p:nvPr/>
        </p:nvSpPr>
        <p:spPr>
          <a:xfrm>
            <a:off x="4240050" y="886827"/>
            <a:ext cx="4572000" cy="38088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EigenvectorCentrality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KatzCentrality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PageRankCentrality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HITSCentrality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RadialityCentrality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StatusCentrality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EdgeBetweennessCentrality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GraphReciprocity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GlobalClusteringCoefficient</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MeanClusteringCoefficient</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LocalClusteringCoefficient</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GraphAssortativity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VertexCorrelationSimilarity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MeanNeighborDegree</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MeanDegreeConnectivity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VertexDiceSimilarity</a:t>
            </a:r>
            <a:endParaRPr sz="14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VertexJaccardSimilarity </a:t>
            </a:r>
            <a:endParaRPr sz="1100"/>
          </a:p>
          <a:p>
            <a:pPr indent="-254000" lvl="0" marL="254000" marR="0" rtl="0" algn="l">
              <a:spcBef>
                <a:spcPts val="0"/>
              </a:spcBef>
              <a:spcAft>
                <a:spcPts val="0"/>
              </a:spcAft>
              <a:buClr>
                <a:schemeClr val="dk1"/>
              </a:buClr>
              <a:buSzPts val="1400"/>
              <a:buFont typeface="Calibri"/>
              <a:buAutoNum type="arabicPeriod" startAt="18"/>
            </a:pPr>
            <a:r>
              <a:rPr lang="it" sz="1400">
                <a:solidFill>
                  <a:schemeClr val="dk1"/>
                </a:solidFill>
                <a:latin typeface="Calibri"/>
                <a:ea typeface="Calibri"/>
                <a:cs typeface="Calibri"/>
                <a:sym typeface="Calibri"/>
              </a:rPr>
              <a:t>VertexCosineSimilarity</a:t>
            </a:r>
            <a:endParaRPr sz="14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8" name="Shape 1858"/>
        <p:cNvGrpSpPr/>
        <p:nvPr/>
      </p:nvGrpSpPr>
      <p:grpSpPr>
        <a:xfrm>
          <a:off x="0" y="0"/>
          <a:ext cx="0" cy="0"/>
          <a:chOff x="0" y="0"/>
          <a:chExt cx="0" cy="0"/>
        </a:xfrm>
      </p:grpSpPr>
      <p:sp>
        <p:nvSpPr>
          <p:cNvPr id="1859" name="Google Shape;1859;p108"/>
          <p:cNvSpPr txBox="1"/>
          <p:nvPr>
            <p:ph type="title"/>
          </p:nvPr>
        </p:nvSpPr>
        <p:spPr>
          <a:xfrm>
            <a:off x="460950" y="102050"/>
            <a:ext cx="8222100" cy="4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it"/>
              <a:t>Graph theory: </a:t>
            </a:r>
            <a:r>
              <a:rPr b="1" lang="it"/>
              <a:t>graph derived metrics</a:t>
            </a:r>
            <a:endParaRPr b="1"/>
          </a:p>
        </p:txBody>
      </p:sp>
      <p:sp>
        <p:nvSpPr>
          <p:cNvPr id="1860" name="Google Shape;1860;p108"/>
          <p:cNvSpPr txBox="1"/>
          <p:nvPr>
            <p:ph idx="1" type="body"/>
          </p:nvPr>
        </p:nvSpPr>
        <p:spPr>
          <a:xfrm>
            <a:off x="460950" y="1005525"/>
            <a:ext cx="8222100" cy="343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it"/>
              <a:t>Quantify the presence of groups of interconnected nodes, known as communities or modules, within a network</a:t>
            </a:r>
            <a:endParaRPr/>
          </a:p>
          <a:p>
            <a:pPr indent="-342900" lvl="0" marL="457200" rtl="0" algn="l">
              <a:spcBef>
                <a:spcPts val="0"/>
              </a:spcBef>
              <a:spcAft>
                <a:spcPts val="0"/>
              </a:spcAft>
              <a:buSzPts val="1800"/>
              <a:buAutoNum type="arabicPeriod"/>
            </a:pPr>
            <a:r>
              <a:rPr lang="it"/>
              <a:t>Measure how nodes tend to be interconnected with each other. </a:t>
            </a:r>
            <a:endParaRPr/>
          </a:p>
          <a:p>
            <a:pPr indent="-342900" lvl="0" marL="457200" rtl="0" algn="l">
              <a:spcBef>
                <a:spcPts val="0"/>
              </a:spcBef>
              <a:spcAft>
                <a:spcPts val="0"/>
              </a:spcAft>
              <a:buSzPts val="1800"/>
              <a:buAutoNum type="arabicPeriod"/>
            </a:pPr>
            <a:r>
              <a:rPr lang="it"/>
              <a:t>Assess the importance of individual nodes inside a network.</a:t>
            </a:r>
            <a:endParaRPr/>
          </a:p>
          <a:p>
            <a:pPr indent="-342900" lvl="0" marL="457200" rtl="0" algn="l">
              <a:spcBef>
                <a:spcPts val="0"/>
              </a:spcBef>
              <a:spcAft>
                <a:spcPts val="0"/>
              </a:spcAft>
              <a:buSzPts val="1800"/>
              <a:buAutoNum type="arabicPeriod"/>
            </a:pPr>
            <a:r>
              <a:rPr lang="it"/>
              <a:t>Measure of how much a network is able to maintain and adapt its operational performance when facing failures or  other adverse conditions. </a:t>
            </a:r>
            <a:endParaRPr/>
          </a:p>
        </p:txBody>
      </p:sp>
      <p:pic>
        <p:nvPicPr>
          <p:cNvPr id="1861" name="Google Shape;1861;p108"/>
          <p:cNvPicPr preferRelativeResize="0"/>
          <p:nvPr/>
        </p:nvPicPr>
        <p:blipFill rotWithShape="1">
          <a:blip r:embed="rId3">
            <a:alphaModFix/>
          </a:blip>
          <a:srcRect b="0" l="0" r="0" t="0"/>
          <a:stretch/>
        </p:blipFill>
        <p:spPr>
          <a:xfrm>
            <a:off x="1746825" y="3214625"/>
            <a:ext cx="5188225" cy="1716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